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 業種別及び年齢階層別の平均給与（千円）</a:t>
            </a:r>
          </a:p>
        </c:rich>
      </c:tx>
      <c:layout>
        <c:manualLayout>
          <c:xMode val="edge"/>
          <c:yMode val="edge"/>
          <c:x val="0.3178982905634205"/>
          <c:y val="4.321209448681724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'3'!$C$9</c:f>
              <c:strCache>
                <c:ptCount val="1"/>
                <c:pt idx="0">
                  <c:v>19歳以下</c:v>
                </c:pt>
              </c:strCache>
            </c:strRef>
          </c:tx>
          <c:spPr>
            <a:solidFill>
              <a:srgbClr val="B0C0CD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'3'!$C$10:$C$23</c:f>
              <c:numCache>
                <c:formatCode>#,##0_);[Red]\(#,##0\)</c:formatCode>
                <c:ptCount val="14"/>
                <c:pt idx="0">
                  <c:v>2336</c:v>
                </c:pt>
                <c:pt idx="1">
                  <c:v>2385</c:v>
                </c:pt>
                <c:pt idx="2">
                  <c:v>939</c:v>
                </c:pt>
                <c:pt idx="3">
                  <c:v>841</c:v>
                </c:pt>
                <c:pt idx="4">
                  <c:v>2704</c:v>
                </c:pt>
                <c:pt idx="5">
                  <c:v>2297</c:v>
                </c:pt>
                <c:pt idx="6">
                  <c:v>1618</c:v>
                </c:pt>
                <c:pt idx="7">
                  <c:v>2785</c:v>
                </c:pt>
                <c:pt idx="8">
                  <c:v>2696</c:v>
                </c:pt>
                <c:pt idx="9">
                  <c:v>1219</c:v>
                </c:pt>
                <c:pt idx="10">
                  <c:v>2358</c:v>
                </c:pt>
                <c:pt idx="11">
                  <c:v>982</c:v>
                </c:pt>
                <c:pt idx="12">
                  <c:v>1370</c:v>
                </c:pt>
                <c:pt idx="13">
                  <c:v>1739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F-41CE-82F0-330A1E1F93E2}"/>
            </c:ext>
          </c:extLst>
        </c:ser>
        <c:ser>
          <c:idx val="1"/>
          <c:order val="1"/>
          <c:tx>
            <c:strRef>
              <c:f>'3'!$D$9</c:f>
              <c:strCache>
                <c:ptCount val="1"/>
                <c:pt idx="0">
                  <c:v>20～24歳</c:v>
                </c:pt>
              </c:strCache>
            </c:strRef>
          </c:tx>
          <c:spPr>
            <a:solidFill>
              <a:srgbClr val="687C8D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'3'!$D$10:$D$23</c:f>
              <c:numCache>
                <c:formatCode>#,##0_);[Red]\(#,##0\)</c:formatCode>
                <c:ptCount val="14"/>
                <c:pt idx="0">
                  <c:v>3371</c:v>
                </c:pt>
                <c:pt idx="1">
                  <c:v>3172</c:v>
                </c:pt>
                <c:pt idx="2">
                  <c:v>2006</c:v>
                </c:pt>
                <c:pt idx="3">
                  <c:v>1347</c:v>
                </c:pt>
                <c:pt idx="4">
                  <c:v>3461</c:v>
                </c:pt>
                <c:pt idx="5">
                  <c:v>2902</c:v>
                </c:pt>
                <c:pt idx="6">
                  <c:v>2927</c:v>
                </c:pt>
                <c:pt idx="7">
                  <c:v>3835</c:v>
                </c:pt>
                <c:pt idx="8">
                  <c:v>3429</c:v>
                </c:pt>
                <c:pt idx="9">
                  <c:v>2862</c:v>
                </c:pt>
                <c:pt idx="10">
                  <c:v>3133</c:v>
                </c:pt>
                <c:pt idx="11">
                  <c:v>2824</c:v>
                </c:pt>
                <c:pt idx="12">
                  <c:v>2362</c:v>
                </c:pt>
                <c:pt idx="13">
                  <c:v>2343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F-41CE-82F0-330A1E1F93E2}"/>
            </c:ext>
          </c:extLst>
        </c:ser>
        <c:ser>
          <c:idx val="2"/>
          <c:order val="2"/>
          <c:tx>
            <c:strRef>
              <c:f>'3'!$E$9</c:f>
              <c:strCache>
                <c:ptCount val="1"/>
                <c:pt idx="0">
                  <c:v>25～29歳</c:v>
                </c:pt>
              </c:strCache>
            </c:strRef>
          </c:tx>
          <c:spPr>
            <a:solidFill>
              <a:srgbClr val="ABCDFF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'3'!$E$10:$E$23</c:f>
              <c:numCache>
                <c:formatCode>#,##0_);[Red]\(#,##0\)</c:formatCode>
                <c:ptCount val="14"/>
                <c:pt idx="0">
                  <c:v>4183</c:v>
                </c:pt>
                <c:pt idx="1">
                  <c:v>3850</c:v>
                </c:pt>
                <c:pt idx="2">
                  <c:v>3253</c:v>
                </c:pt>
                <c:pt idx="3">
                  <c:v>2462</c:v>
                </c:pt>
                <c:pt idx="4">
                  <c:v>4447</c:v>
                </c:pt>
                <c:pt idx="5">
                  <c:v>3861</c:v>
                </c:pt>
                <c:pt idx="6">
                  <c:v>3740</c:v>
                </c:pt>
                <c:pt idx="7">
                  <c:v>4653</c:v>
                </c:pt>
                <c:pt idx="8">
                  <c:v>4238</c:v>
                </c:pt>
                <c:pt idx="9">
                  <c:v>3897</c:v>
                </c:pt>
                <c:pt idx="10">
                  <c:v>3501</c:v>
                </c:pt>
                <c:pt idx="11">
                  <c:v>3578</c:v>
                </c:pt>
                <c:pt idx="12">
                  <c:v>3211</c:v>
                </c:pt>
                <c:pt idx="13">
                  <c:v>2695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DF-41CE-82F0-330A1E1F93E2}"/>
            </c:ext>
          </c:extLst>
        </c:ser>
        <c:ser>
          <c:idx val="3"/>
          <c:order val="3"/>
          <c:tx>
            <c:strRef>
              <c:f>'3'!$F$9</c:f>
              <c:strCache>
                <c:ptCount val="1"/>
                <c:pt idx="0">
                  <c:v>30～34歳</c:v>
                </c:pt>
              </c:strCache>
            </c:strRef>
          </c:tx>
          <c:spPr>
            <a:solidFill>
              <a:srgbClr val="82B7F3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'3'!$F$10:$F$23</c:f>
              <c:numCache>
                <c:formatCode>#,##0_);[Red]\(#,##0\)</c:formatCode>
                <c:ptCount val="14"/>
                <c:pt idx="0">
                  <c:v>4642</c:v>
                </c:pt>
                <c:pt idx="1">
                  <c:v>4498</c:v>
                </c:pt>
                <c:pt idx="2">
                  <c:v>3509</c:v>
                </c:pt>
                <c:pt idx="3">
                  <c:v>2837</c:v>
                </c:pt>
                <c:pt idx="4">
                  <c:v>5258</c:v>
                </c:pt>
                <c:pt idx="5">
                  <c:v>3809</c:v>
                </c:pt>
                <c:pt idx="6">
                  <c:v>4251</c:v>
                </c:pt>
                <c:pt idx="7">
                  <c:v>6043</c:v>
                </c:pt>
                <c:pt idx="8">
                  <c:v>5053</c:v>
                </c:pt>
                <c:pt idx="9">
                  <c:v>4521</c:v>
                </c:pt>
                <c:pt idx="10">
                  <c:v>3534</c:v>
                </c:pt>
                <c:pt idx="11">
                  <c:v>3725</c:v>
                </c:pt>
                <c:pt idx="12">
                  <c:v>3508</c:v>
                </c:pt>
                <c:pt idx="13">
                  <c:v>3056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DF-41CE-82F0-330A1E1F93E2}"/>
            </c:ext>
          </c:extLst>
        </c:ser>
        <c:ser>
          <c:idx val="4"/>
          <c:order val="4"/>
          <c:tx>
            <c:strRef>
              <c:f>'3'!$G$9</c:f>
              <c:strCache>
                <c:ptCount val="1"/>
                <c:pt idx="0">
                  <c:v>35～39歳</c:v>
                </c:pt>
              </c:strCache>
            </c:strRef>
          </c:tx>
          <c:spPr>
            <a:solidFill>
              <a:srgbClr val="8FD0FF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'3'!$G$10:$G$23</c:f>
              <c:numCache>
                <c:formatCode>#,##0_);[Red]\(#,##0\)</c:formatCode>
                <c:ptCount val="14"/>
                <c:pt idx="0">
                  <c:v>4919</c:v>
                </c:pt>
                <c:pt idx="1">
                  <c:v>4845</c:v>
                </c:pt>
                <c:pt idx="2">
                  <c:v>3894</c:v>
                </c:pt>
                <c:pt idx="3">
                  <c:v>2884</c:v>
                </c:pt>
                <c:pt idx="4">
                  <c:v>6316</c:v>
                </c:pt>
                <c:pt idx="5">
                  <c:v>4397</c:v>
                </c:pt>
                <c:pt idx="6">
                  <c:v>4512</c:v>
                </c:pt>
                <c:pt idx="7">
                  <c:v>7108</c:v>
                </c:pt>
                <c:pt idx="8">
                  <c:v>5869</c:v>
                </c:pt>
                <c:pt idx="9">
                  <c:v>4918</c:v>
                </c:pt>
                <c:pt idx="10">
                  <c:v>3735</c:v>
                </c:pt>
                <c:pt idx="11">
                  <c:v>4225</c:v>
                </c:pt>
                <c:pt idx="12">
                  <c:v>3769</c:v>
                </c:pt>
                <c:pt idx="13">
                  <c:v>3373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DF-41CE-82F0-330A1E1F93E2}"/>
            </c:ext>
          </c:extLst>
        </c:ser>
        <c:ser>
          <c:idx val="5"/>
          <c:order val="5"/>
          <c:tx>
            <c:strRef>
              <c:f>'3'!$H$9</c:f>
              <c:strCache>
                <c:ptCount val="1"/>
                <c:pt idx="0">
                  <c:v>40～44歳</c:v>
                </c:pt>
              </c:strCache>
            </c:strRef>
          </c:tx>
          <c:spPr>
            <a:solidFill>
              <a:srgbClr val="589FEF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'3'!$H$10:$H$23</c:f>
              <c:numCache>
                <c:formatCode>#,##0_);[Red]\(#,##0\)</c:formatCode>
                <c:ptCount val="14"/>
                <c:pt idx="0">
                  <c:v>5276</c:v>
                </c:pt>
                <c:pt idx="1">
                  <c:v>5267</c:v>
                </c:pt>
                <c:pt idx="2">
                  <c:v>4084</c:v>
                </c:pt>
                <c:pt idx="3">
                  <c:v>3081</c:v>
                </c:pt>
                <c:pt idx="4">
                  <c:v>7028</c:v>
                </c:pt>
                <c:pt idx="5">
                  <c:v>4937</c:v>
                </c:pt>
                <c:pt idx="6">
                  <c:v>4927</c:v>
                </c:pt>
                <c:pt idx="7">
                  <c:v>7270</c:v>
                </c:pt>
                <c:pt idx="8">
                  <c:v>6495</c:v>
                </c:pt>
                <c:pt idx="9">
                  <c:v>5165</c:v>
                </c:pt>
                <c:pt idx="10">
                  <c:v>4041</c:v>
                </c:pt>
                <c:pt idx="11">
                  <c:v>5205</c:v>
                </c:pt>
                <c:pt idx="12">
                  <c:v>4092</c:v>
                </c:pt>
                <c:pt idx="13">
                  <c:v>3370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DF-41CE-82F0-330A1E1F93E2}"/>
            </c:ext>
          </c:extLst>
        </c:ser>
        <c:ser>
          <c:idx val="6"/>
          <c:order val="6"/>
          <c:tx>
            <c:strRef>
              <c:f>'3'!$I$9</c:f>
              <c:strCache>
                <c:ptCount val="1"/>
                <c:pt idx="0">
                  <c:v>45～49歳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'3'!$I$10:$I$23</c:f>
              <c:numCache>
                <c:formatCode>#,##0_);[Red]\(#,##0\)</c:formatCode>
                <c:ptCount val="14"/>
                <c:pt idx="0">
                  <c:v>5988</c:v>
                </c:pt>
                <c:pt idx="1">
                  <c:v>5578</c:v>
                </c:pt>
                <c:pt idx="2">
                  <c:v>4338</c:v>
                </c:pt>
                <c:pt idx="3">
                  <c:v>3118</c:v>
                </c:pt>
                <c:pt idx="4">
                  <c:v>7257</c:v>
                </c:pt>
                <c:pt idx="5">
                  <c:v>5126</c:v>
                </c:pt>
                <c:pt idx="6">
                  <c:v>5009</c:v>
                </c:pt>
                <c:pt idx="7">
                  <c:v>8061</c:v>
                </c:pt>
                <c:pt idx="8">
                  <c:v>6931</c:v>
                </c:pt>
                <c:pt idx="9">
                  <c:v>5612</c:v>
                </c:pt>
                <c:pt idx="10">
                  <c:v>4212</c:v>
                </c:pt>
                <c:pt idx="11">
                  <c:v>5496</c:v>
                </c:pt>
                <c:pt idx="12">
                  <c:v>4132</c:v>
                </c:pt>
                <c:pt idx="13">
                  <c:v>3865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DF-41CE-82F0-330A1E1F93E2}"/>
            </c:ext>
          </c:extLst>
        </c:ser>
        <c:ser>
          <c:idx val="7"/>
          <c:order val="7"/>
          <c:tx>
            <c:strRef>
              <c:f>'3'!$J$9</c:f>
              <c:strCache>
                <c:ptCount val="1"/>
                <c:pt idx="0">
                  <c:v>50～54歳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'3'!$J$10:$J$23</c:f>
              <c:numCache>
                <c:formatCode>#,##0_);[Red]\(#,##0\)</c:formatCode>
                <c:ptCount val="14"/>
                <c:pt idx="0">
                  <c:v>6003</c:v>
                </c:pt>
                <c:pt idx="1">
                  <c:v>6081</c:v>
                </c:pt>
                <c:pt idx="2">
                  <c:v>4290</c:v>
                </c:pt>
                <c:pt idx="3">
                  <c:v>2799</c:v>
                </c:pt>
                <c:pt idx="4">
                  <c:v>7702</c:v>
                </c:pt>
                <c:pt idx="5">
                  <c:v>4581</c:v>
                </c:pt>
                <c:pt idx="6">
                  <c:v>5004</c:v>
                </c:pt>
                <c:pt idx="7">
                  <c:v>9072</c:v>
                </c:pt>
                <c:pt idx="8">
                  <c:v>7742</c:v>
                </c:pt>
                <c:pt idx="9">
                  <c:v>5789</c:v>
                </c:pt>
                <c:pt idx="10">
                  <c:v>4395</c:v>
                </c:pt>
                <c:pt idx="11">
                  <c:v>5220</c:v>
                </c:pt>
                <c:pt idx="12">
                  <c:v>4032</c:v>
                </c:pt>
                <c:pt idx="13">
                  <c:v>3865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DF-41CE-82F0-330A1E1F93E2}"/>
            </c:ext>
          </c:extLst>
        </c:ser>
        <c:ser>
          <c:idx val="8"/>
          <c:order val="8"/>
          <c:tx>
            <c:strRef>
              <c:f>'3'!$K$9</c:f>
              <c:strCache>
                <c:ptCount val="1"/>
                <c:pt idx="0">
                  <c:v>55～59歳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'3'!$K$10:$K$23</c:f>
              <c:numCache>
                <c:formatCode>#,##0_);[Red]\(#,##0\)</c:formatCode>
                <c:ptCount val="14"/>
                <c:pt idx="0">
                  <c:v>6015</c:v>
                </c:pt>
                <c:pt idx="1">
                  <c:v>6217</c:v>
                </c:pt>
                <c:pt idx="2">
                  <c:v>4322</c:v>
                </c:pt>
                <c:pt idx="3">
                  <c:v>3236</c:v>
                </c:pt>
                <c:pt idx="4">
                  <c:v>7323</c:v>
                </c:pt>
                <c:pt idx="5">
                  <c:v>5563</c:v>
                </c:pt>
                <c:pt idx="6">
                  <c:v>4914</c:v>
                </c:pt>
                <c:pt idx="7">
                  <c:v>8515</c:v>
                </c:pt>
                <c:pt idx="8">
                  <c:v>7998</c:v>
                </c:pt>
                <c:pt idx="9">
                  <c:v>6217</c:v>
                </c:pt>
                <c:pt idx="10">
                  <c:v>4405</c:v>
                </c:pt>
                <c:pt idx="11">
                  <c:v>5358</c:v>
                </c:pt>
                <c:pt idx="12">
                  <c:v>4000</c:v>
                </c:pt>
                <c:pt idx="13">
                  <c:v>3652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DF-41CE-82F0-330A1E1F93E2}"/>
            </c:ext>
          </c:extLst>
        </c:ser>
        <c:ser>
          <c:idx val="9"/>
          <c:order val="9"/>
          <c:tx>
            <c:strRef>
              <c:f>'3'!$L$9</c:f>
              <c:strCache>
                <c:ptCount val="1"/>
                <c:pt idx="0">
                  <c:v>60～64歳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'3'!$L$10:$L$23</c:f>
              <c:numCache>
                <c:formatCode>#,##0_);[Red]\(#,##0\)</c:formatCode>
                <c:ptCount val="14"/>
                <c:pt idx="0">
                  <c:v>5284</c:v>
                </c:pt>
                <c:pt idx="1">
                  <c:v>4496</c:v>
                </c:pt>
                <c:pt idx="2">
                  <c:v>3719</c:v>
                </c:pt>
                <c:pt idx="3">
                  <c:v>2730</c:v>
                </c:pt>
                <c:pt idx="4">
                  <c:v>5420</c:v>
                </c:pt>
                <c:pt idx="5">
                  <c:v>4055</c:v>
                </c:pt>
                <c:pt idx="6">
                  <c:v>3840</c:v>
                </c:pt>
                <c:pt idx="7">
                  <c:v>4377</c:v>
                </c:pt>
                <c:pt idx="8">
                  <c:v>6622</c:v>
                </c:pt>
                <c:pt idx="9">
                  <c:v>5249</c:v>
                </c:pt>
                <c:pt idx="10">
                  <c:v>4129</c:v>
                </c:pt>
                <c:pt idx="11">
                  <c:v>3347</c:v>
                </c:pt>
                <c:pt idx="12">
                  <c:v>3375</c:v>
                </c:pt>
                <c:pt idx="13">
                  <c:v>2826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DF-41CE-82F0-330A1E1F93E2}"/>
            </c:ext>
          </c:extLst>
        </c:ser>
        <c:ser>
          <c:idx val="10"/>
          <c:order val="10"/>
          <c:tx>
            <c:strRef>
              <c:f>'3'!$M$9</c:f>
              <c:strCache>
                <c:ptCount val="1"/>
                <c:pt idx="0">
                  <c:v>65～69歳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'3'!$M$10:$M$23</c:f>
              <c:numCache>
                <c:formatCode>#,##0_);[Red]\(#,##0\)</c:formatCode>
                <c:ptCount val="14"/>
                <c:pt idx="0">
                  <c:v>4188</c:v>
                </c:pt>
                <c:pt idx="1">
                  <c:v>3818</c:v>
                </c:pt>
                <c:pt idx="2">
                  <c:v>2865</c:v>
                </c:pt>
                <c:pt idx="3">
                  <c:v>1893</c:v>
                </c:pt>
                <c:pt idx="4">
                  <c:v>4794</c:v>
                </c:pt>
                <c:pt idx="5">
                  <c:v>3715</c:v>
                </c:pt>
                <c:pt idx="6">
                  <c:v>3012</c:v>
                </c:pt>
                <c:pt idx="7">
                  <c:v>8546</c:v>
                </c:pt>
                <c:pt idx="8">
                  <c:v>5269</c:v>
                </c:pt>
                <c:pt idx="9">
                  <c:v>4424</c:v>
                </c:pt>
                <c:pt idx="10">
                  <c:v>3922</c:v>
                </c:pt>
                <c:pt idx="11">
                  <c:v>2422</c:v>
                </c:pt>
                <c:pt idx="12">
                  <c:v>2507</c:v>
                </c:pt>
                <c:pt idx="13">
                  <c:v>2592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DF-41CE-82F0-330A1E1F93E2}"/>
            </c:ext>
          </c:extLst>
        </c:ser>
        <c:ser>
          <c:idx val="11"/>
          <c:order val="11"/>
          <c:tx>
            <c:strRef>
              <c:f>'3'!$N$9</c:f>
              <c:strCache>
                <c:ptCount val="1"/>
                <c:pt idx="0">
                  <c:v>70歳以上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cat>
            <c:strRef>
              <c:f>'3'!$B$10:$B$23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'3'!$N$10:$N$23</c:f>
              <c:numCache>
                <c:formatCode>#,##0_);[Red]\(#,##0\)</c:formatCode>
                <c:ptCount val="14"/>
                <c:pt idx="0">
                  <c:v>3212</c:v>
                </c:pt>
                <c:pt idx="1">
                  <c:v>3514</c:v>
                </c:pt>
                <c:pt idx="2">
                  <c:v>2609</c:v>
                </c:pt>
                <c:pt idx="3">
                  <c:v>2134</c:v>
                </c:pt>
                <c:pt idx="4">
                  <c:v>4085</c:v>
                </c:pt>
                <c:pt idx="5">
                  <c:v>3002</c:v>
                </c:pt>
                <c:pt idx="6">
                  <c:v>2484</c:v>
                </c:pt>
                <c:pt idx="7">
                  <c:v>3626</c:v>
                </c:pt>
                <c:pt idx="8">
                  <c:v>6137</c:v>
                </c:pt>
                <c:pt idx="9">
                  <c:v>3712</c:v>
                </c:pt>
                <c:pt idx="10">
                  <c:v>3674</c:v>
                </c:pt>
                <c:pt idx="11">
                  <c:v>1872</c:v>
                </c:pt>
                <c:pt idx="12">
                  <c:v>2196</c:v>
                </c:pt>
                <c:pt idx="13">
                  <c:v>2024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ADF-41CE-82F0-330A1E1F9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7988287"/>
        <c:axId val="187988703"/>
      </c:barChart>
      <c:catAx>
        <c:axId val="1879882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7988703"/>
        <c:crosses val="autoZero"/>
        <c:auto val="1"/>
        <c:lblAlgn val="ctr"/>
        <c:lblOffset val="100"/>
        <c:noMultiLvlLbl val="0"/>
      </c:catAx>
      <c:valAx>
        <c:axId val="1879887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798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7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25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67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807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5442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28702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84050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0604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1144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4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9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1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8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06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11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0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B1F93-92D4-4461-8845-143BCB761CE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11578-F411-4966-BD5F-18FAF563C6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3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85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/>
          </p:nvPr>
        </p:nvGraphicFramePr>
        <p:xfrm>
          <a:off x="229420" y="1061884"/>
          <a:ext cx="8619612" cy="5279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6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2022-09-14T08:48:17Z</dcterms:created>
  <dcterms:modified xsi:type="dcterms:W3CDTF">2022-09-14T08:48:17Z</dcterms:modified>
</cp:coreProperties>
</file>