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 業種別及び年齢階層別の給与額（百万円）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'2'!$C$9</c:f>
              <c:strCache>
                <c:ptCount val="1"/>
                <c:pt idx="0">
                  <c:v>19歳以下</c:v>
                </c:pt>
              </c:strCache>
            </c:strRef>
          </c:tx>
          <c:spPr>
            <a:solidFill>
              <a:srgbClr val="B0C0CD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'2'!$C$10:$C$23</c:f>
              <c:numCache>
                <c:formatCode>#,##0_);[Red]\(#,##0\)</c:formatCode>
                <c:ptCount val="14"/>
                <c:pt idx="0">
                  <c:v>26891</c:v>
                </c:pt>
                <c:pt idx="1">
                  <c:v>86510</c:v>
                </c:pt>
                <c:pt idx="2">
                  <c:v>80088</c:v>
                </c:pt>
                <c:pt idx="3">
                  <c:v>66638</c:v>
                </c:pt>
                <c:pt idx="4">
                  <c:v>2496</c:v>
                </c:pt>
                <c:pt idx="5">
                  <c:v>2708</c:v>
                </c:pt>
                <c:pt idx="6">
                  <c:v>11506</c:v>
                </c:pt>
                <c:pt idx="7">
                  <c:v>760</c:v>
                </c:pt>
                <c:pt idx="8">
                  <c:v>1138</c:v>
                </c:pt>
                <c:pt idx="9">
                  <c:v>4292</c:v>
                </c:pt>
                <c:pt idx="10">
                  <c:v>13440</c:v>
                </c:pt>
                <c:pt idx="11">
                  <c:v>772</c:v>
                </c:pt>
                <c:pt idx="12">
                  <c:v>18832</c:v>
                </c:pt>
                <c:pt idx="13">
                  <c:v>3914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6F-4063-8905-85DDABCF6C0B}"/>
            </c:ext>
          </c:extLst>
        </c:ser>
        <c:ser>
          <c:idx val="1"/>
          <c:order val="1"/>
          <c:tx>
            <c:strRef>
              <c:f>'2'!$D$9</c:f>
              <c:strCache>
                <c:ptCount val="1"/>
                <c:pt idx="0">
                  <c:v>20～24歳</c:v>
                </c:pt>
              </c:strCache>
            </c:strRef>
          </c:tx>
          <c:spPr>
            <a:solidFill>
              <a:srgbClr val="687C8D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'2'!$D$10:$D$23</c:f>
              <c:numCache>
                <c:formatCode>#,##0_);[Red]\(#,##0\)</c:formatCode>
                <c:ptCount val="14"/>
                <c:pt idx="0">
                  <c:v>623209</c:v>
                </c:pt>
                <c:pt idx="1">
                  <c:v>1572549</c:v>
                </c:pt>
                <c:pt idx="2">
                  <c:v>915443</c:v>
                </c:pt>
                <c:pt idx="3">
                  <c:v>438170</c:v>
                </c:pt>
                <c:pt idx="4">
                  <c:v>189351</c:v>
                </c:pt>
                <c:pt idx="5">
                  <c:v>78394</c:v>
                </c:pt>
                <c:pt idx="6">
                  <c:v>261402</c:v>
                </c:pt>
                <c:pt idx="7">
                  <c:v>30343</c:v>
                </c:pt>
                <c:pt idx="8">
                  <c:v>226904</c:v>
                </c:pt>
                <c:pt idx="9">
                  <c:v>297022</c:v>
                </c:pt>
                <c:pt idx="10">
                  <c:v>893860</c:v>
                </c:pt>
                <c:pt idx="11">
                  <c:v>63416</c:v>
                </c:pt>
                <c:pt idx="12">
                  <c:v>786126</c:v>
                </c:pt>
                <c:pt idx="13">
                  <c:v>56213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6F-4063-8905-85DDABCF6C0B}"/>
            </c:ext>
          </c:extLst>
        </c:ser>
        <c:ser>
          <c:idx val="2"/>
          <c:order val="2"/>
          <c:tx>
            <c:strRef>
              <c:f>'2'!$E$9</c:f>
              <c:strCache>
                <c:ptCount val="1"/>
                <c:pt idx="0">
                  <c:v>25～29歳</c:v>
                </c:pt>
              </c:strCache>
            </c:strRef>
          </c:tx>
          <c:spPr>
            <a:solidFill>
              <a:srgbClr val="ABCDFF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'2'!$E$10:$E$23</c:f>
              <c:numCache>
                <c:formatCode>#,##0_);[Red]\(#,##0\)</c:formatCode>
                <c:ptCount val="14"/>
                <c:pt idx="0">
                  <c:v>1267532</c:v>
                </c:pt>
                <c:pt idx="1">
                  <c:v>3133492</c:v>
                </c:pt>
                <c:pt idx="2">
                  <c:v>1967321</c:v>
                </c:pt>
                <c:pt idx="3">
                  <c:v>465833</c:v>
                </c:pt>
                <c:pt idx="4">
                  <c:v>748892</c:v>
                </c:pt>
                <c:pt idx="5">
                  <c:v>300930</c:v>
                </c:pt>
                <c:pt idx="6">
                  <c:v>630531</c:v>
                </c:pt>
                <c:pt idx="7">
                  <c:v>89468</c:v>
                </c:pt>
                <c:pt idx="8">
                  <c:v>1121662</c:v>
                </c:pt>
                <c:pt idx="9">
                  <c:v>800934</c:v>
                </c:pt>
                <c:pt idx="10">
                  <c:v>2053647</c:v>
                </c:pt>
                <c:pt idx="11">
                  <c:v>150288</c:v>
                </c:pt>
                <c:pt idx="12">
                  <c:v>1928671</c:v>
                </c:pt>
                <c:pt idx="13">
                  <c:v>99882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6F-4063-8905-85DDABCF6C0B}"/>
            </c:ext>
          </c:extLst>
        </c:ser>
        <c:ser>
          <c:idx val="3"/>
          <c:order val="3"/>
          <c:tx>
            <c:strRef>
              <c:f>'2'!$F$9</c:f>
              <c:strCache>
                <c:ptCount val="1"/>
                <c:pt idx="0">
                  <c:v>30～34歳</c:v>
                </c:pt>
              </c:strCache>
            </c:strRef>
          </c:tx>
          <c:spPr>
            <a:solidFill>
              <a:srgbClr val="82B7F3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'2'!$F$10:$F$23</c:f>
              <c:numCache>
                <c:formatCode>#,##0_);[Red]\(#,##0\)</c:formatCode>
                <c:ptCount val="14"/>
                <c:pt idx="0">
                  <c:v>1393323</c:v>
                </c:pt>
                <c:pt idx="1">
                  <c:v>4251644</c:v>
                </c:pt>
                <c:pt idx="2">
                  <c:v>2557317</c:v>
                </c:pt>
                <c:pt idx="3">
                  <c:v>504683</c:v>
                </c:pt>
                <c:pt idx="4">
                  <c:v>784480</c:v>
                </c:pt>
                <c:pt idx="5">
                  <c:v>307212</c:v>
                </c:pt>
                <c:pt idx="6">
                  <c:v>876543</c:v>
                </c:pt>
                <c:pt idx="7">
                  <c:v>106569</c:v>
                </c:pt>
                <c:pt idx="8">
                  <c:v>1297738</c:v>
                </c:pt>
                <c:pt idx="9">
                  <c:v>922578</c:v>
                </c:pt>
                <c:pt idx="10">
                  <c:v>2381115</c:v>
                </c:pt>
                <c:pt idx="11">
                  <c:v>175591</c:v>
                </c:pt>
                <c:pt idx="12">
                  <c:v>2500365</c:v>
                </c:pt>
                <c:pt idx="13">
                  <c:v>148792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6F-4063-8905-85DDABCF6C0B}"/>
            </c:ext>
          </c:extLst>
        </c:ser>
        <c:ser>
          <c:idx val="4"/>
          <c:order val="4"/>
          <c:tx>
            <c:strRef>
              <c:f>'2'!$G$9</c:f>
              <c:strCache>
                <c:ptCount val="1"/>
                <c:pt idx="0">
                  <c:v>35～39歳</c:v>
                </c:pt>
              </c:strCache>
            </c:strRef>
          </c:tx>
          <c:spPr>
            <a:solidFill>
              <a:srgbClr val="8FD0FF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'2'!$G$10:$G$23</c:f>
              <c:numCache>
                <c:formatCode>#,##0_);[Red]\(#,##0\)</c:formatCode>
                <c:ptCount val="14"/>
                <c:pt idx="0">
                  <c:v>1959506</c:v>
                </c:pt>
                <c:pt idx="1">
                  <c:v>5293450</c:v>
                </c:pt>
                <c:pt idx="2">
                  <c:v>3144578</c:v>
                </c:pt>
                <c:pt idx="3">
                  <c:v>595606</c:v>
                </c:pt>
                <c:pt idx="4">
                  <c:v>1005397</c:v>
                </c:pt>
                <c:pt idx="5">
                  <c:v>478917</c:v>
                </c:pt>
                <c:pt idx="6">
                  <c:v>1375824</c:v>
                </c:pt>
                <c:pt idx="7">
                  <c:v>110454</c:v>
                </c:pt>
                <c:pt idx="8">
                  <c:v>1554617</c:v>
                </c:pt>
                <c:pt idx="9">
                  <c:v>1220535</c:v>
                </c:pt>
                <c:pt idx="10">
                  <c:v>2877625</c:v>
                </c:pt>
                <c:pt idx="11">
                  <c:v>219421</c:v>
                </c:pt>
                <c:pt idx="12">
                  <c:v>2812693</c:v>
                </c:pt>
                <c:pt idx="13">
                  <c:v>165572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6F-4063-8905-85DDABCF6C0B}"/>
            </c:ext>
          </c:extLst>
        </c:ser>
        <c:ser>
          <c:idx val="5"/>
          <c:order val="5"/>
          <c:tx>
            <c:strRef>
              <c:f>'2'!$H$9</c:f>
              <c:strCache>
                <c:ptCount val="1"/>
                <c:pt idx="0">
                  <c:v>40～44歳</c:v>
                </c:pt>
              </c:strCache>
            </c:strRef>
          </c:tx>
          <c:spPr>
            <a:solidFill>
              <a:srgbClr val="589FEF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'2'!$H$10:$H$23</c:f>
              <c:numCache>
                <c:formatCode>#,##0_);[Red]\(#,##0\)</c:formatCode>
                <c:ptCount val="14"/>
                <c:pt idx="0">
                  <c:v>2589811</c:v>
                </c:pt>
                <c:pt idx="1">
                  <c:v>6663363</c:v>
                </c:pt>
                <c:pt idx="2">
                  <c:v>4135307</c:v>
                </c:pt>
                <c:pt idx="3">
                  <c:v>746556</c:v>
                </c:pt>
                <c:pt idx="4">
                  <c:v>1085818</c:v>
                </c:pt>
                <c:pt idx="5">
                  <c:v>573135</c:v>
                </c:pt>
                <c:pt idx="6">
                  <c:v>2191388</c:v>
                </c:pt>
                <c:pt idx="7">
                  <c:v>168660</c:v>
                </c:pt>
                <c:pt idx="8">
                  <c:v>1858767</c:v>
                </c:pt>
                <c:pt idx="9">
                  <c:v>1484688</c:v>
                </c:pt>
                <c:pt idx="10">
                  <c:v>3578649</c:v>
                </c:pt>
                <c:pt idx="11">
                  <c:v>450369</c:v>
                </c:pt>
                <c:pt idx="12">
                  <c:v>3678881</c:v>
                </c:pt>
                <c:pt idx="13">
                  <c:v>206690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6F-4063-8905-85DDABCF6C0B}"/>
            </c:ext>
          </c:extLst>
        </c:ser>
        <c:ser>
          <c:idx val="6"/>
          <c:order val="6"/>
          <c:tx>
            <c:strRef>
              <c:f>'2'!$I$9</c:f>
              <c:strCache>
                <c:ptCount val="1"/>
                <c:pt idx="0">
                  <c:v>45～49歳</c:v>
                </c:pt>
              </c:strCache>
            </c:strRef>
          </c:tx>
          <c:spPr>
            <a:solidFill>
              <a:srgbClr val="4094CD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'2'!$I$10:$I$23</c:f>
              <c:numCache>
                <c:formatCode>#,##0_);[Red]\(#,##0\)</c:formatCode>
                <c:ptCount val="14"/>
                <c:pt idx="0">
                  <c:v>4046352</c:v>
                </c:pt>
                <c:pt idx="1">
                  <c:v>8317415</c:v>
                </c:pt>
                <c:pt idx="2">
                  <c:v>5247241</c:v>
                </c:pt>
                <c:pt idx="3">
                  <c:v>855664</c:v>
                </c:pt>
                <c:pt idx="4">
                  <c:v>1579636</c:v>
                </c:pt>
                <c:pt idx="5">
                  <c:v>893985</c:v>
                </c:pt>
                <c:pt idx="6">
                  <c:v>3036975</c:v>
                </c:pt>
                <c:pt idx="7">
                  <c:v>274224</c:v>
                </c:pt>
                <c:pt idx="8">
                  <c:v>1827316</c:v>
                </c:pt>
                <c:pt idx="9">
                  <c:v>2001732</c:v>
                </c:pt>
                <c:pt idx="10">
                  <c:v>4078314</c:v>
                </c:pt>
                <c:pt idx="11">
                  <c:v>610313</c:v>
                </c:pt>
                <c:pt idx="12">
                  <c:v>4333239</c:v>
                </c:pt>
                <c:pt idx="13">
                  <c:v>281511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6F-4063-8905-85DDABCF6C0B}"/>
            </c:ext>
          </c:extLst>
        </c:ser>
        <c:ser>
          <c:idx val="7"/>
          <c:order val="7"/>
          <c:tx>
            <c:strRef>
              <c:f>'2'!$J$9</c:f>
              <c:strCache>
                <c:ptCount val="1"/>
                <c:pt idx="0">
                  <c:v>50～54歳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'2'!$J$10:$J$23</c:f>
              <c:numCache>
                <c:formatCode>#,##0_);[Red]\(#,##0\)</c:formatCode>
                <c:ptCount val="14"/>
                <c:pt idx="0">
                  <c:v>3336657</c:v>
                </c:pt>
                <c:pt idx="1">
                  <c:v>8443794</c:v>
                </c:pt>
                <c:pt idx="2">
                  <c:v>4297979</c:v>
                </c:pt>
                <c:pt idx="3">
                  <c:v>579998</c:v>
                </c:pt>
                <c:pt idx="4">
                  <c:v>1668025</c:v>
                </c:pt>
                <c:pt idx="5">
                  <c:v>660499</c:v>
                </c:pt>
                <c:pt idx="6">
                  <c:v>2836310</c:v>
                </c:pt>
                <c:pt idx="7">
                  <c:v>259333</c:v>
                </c:pt>
                <c:pt idx="8">
                  <c:v>1678207</c:v>
                </c:pt>
                <c:pt idx="9">
                  <c:v>1690843</c:v>
                </c:pt>
                <c:pt idx="10">
                  <c:v>3818268</c:v>
                </c:pt>
                <c:pt idx="11">
                  <c:v>435863</c:v>
                </c:pt>
                <c:pt idx="12">
                  <c:v>3587800</c:v>
                </c:pt>
                <c:pt idx="13">
                  <c:v>209292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D6F-4063-8905-85DDABCF6C0B}"/>
            </c:ext>
          </c:extLst>
        </c:ser>
        <c:ser>
          <c:idx val="8"/>
          <c:order val="8"/>
          <c:tx>
            <c:strRef>
              <c:f>'2'!$K$9</c:f>
              <c:strCache>
                <c:ptCount val="1"/>
                <c:pt idx="0">
                  <c:v>55～59歳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'2'!$K$10:$K$23</c:f>
              <c:numCache>
                <c:formatCode>#,##0_);[Red]\(#,##0\)</c:formatCode>
                <c:ptCount val="14"/>
                <c:pt idx="0">
                  <c:v>2861592</c:v>
                </c:pt>
                <c:pt idx="1">
                  <c:v>7166117</c:v>
                </c:pt>
                <c:pt idx="2">
                  <c:v>3918660</c:v>
                </c:pt>
                <c:pt idx="3">
                  <c:v>584478</c:v>
                </c:pt>
                <c:pt idx="4">
                  <c:v>1264462</c:v>
                </c:pt>
                <c:pt idx="5">
                  <c:v>777562</c:v>
                </c:pt>
                <c:pt idx="6">
                  <c:v>2279941</c:v>
                </c:pt>
                <c:pt idx="7">
                  <c:v>230809</c:v>
                </c:pt>
                <c:pt idx="8">
                  <c:v>1343124</c:v>
                </c:pt>
                <c:pt idx="9">
                  <c:v>1600076</c:v>
                </c:pt>
                <c:pt idx="10">
                  <c:v>3396353</c:v>
                </c:pt>
                <c:pt idx="11">
                  <c:v>451165</c:v>
                </c:pt>
                <c:pt idx="12">
                  <c:v>3121848</c:v>
                </c:pt>
                <c:pt idx="13">
                  <c:v>186063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6F-4063-8905-85DDABCF6C0B}"/>
            </c:ext>
          </c:extLst>
        </c:ser>
        <c:ser>
          <c:idx val="9"/>
          <c:order val="9"/>
          <c:tx>
            <c:strRef>
              <c:f>'2'!$L$9</c:f>
              <c:strCache>
                <c:ptCount val="1"/>
                <c:pt idx="0">
                  <c:v>60～64歳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'2'!$L$10:$L$23</c:f>
              <c:numCache>
                <c:formatCode>#,##0_);[Red]\(#,##0\)</c:formatCode>
                <c:ptCount val="14"/>
                <c:pt idx="0">
                  <c:v>2126778</c:v>
                </c:pt>
                <c:pt idx="1">
                  <c:v>3221916</c:v>
                </c:pt>
                <c:pt idx="2">
                  <c:v>2429708</c:v>
                </c:pt>
                <c:pt idx="3">
                  <c:v>389015</c:v>
                </c:pt>
                <c:pt idx="4">
                  <c:v>585145</c:v>
                </c:pt>
                <c:pt idx="5">
                  <c:v>537338</c:v>
                </c:pt>
                <c:pt idx="6">
                  <c:v>1383458</c:v>
                </c:pt>
                <c:pt idx="7">
                  <c:v>46811</c:v>
                </c:pt>
                <c:pt idx="8">
                  <c:v>475907</c:v>
                </c:pt>
                <c:pt idx="9">
                  <c:v>1143624</c:v>
                </c:pt>
                <c:pt idx="10">
                  <c:v>2441062</c:v>
                </c:pt>
                <c:pt idx="11">
                  <c:v>160818</c:v>
                </c:pt>
                <c:pt idx="12">
                  <c:v>2316156</c:v>
                </c:pt>
                <c:pt idx="13">
                  <c:v>184683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D6F-4063-8905-85DDABCF6C0B}"/>
            </c:ext>
          </c:extLst>
        </c:ser>
        <c:ser>
          <c:idx val="10"/>
          <c:order val="10"/>
          <c:tx>
            <c:strRef>
              <c:f>'2'!$M$9</c:f>
              <c:strCache>
                <c:ptCount val="1"/>
                <c:pt idx="0">
                  <c:v>65～69歳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'2'!$M$10:$M$23</c:f>
              <c:numCache>
                <c:formatCode>#,##0_);[Red]\(#,##0\)</c:formatCode>
                <c:ptCount val="14"/>
                <c:pt idx="0">
                  <c:v>1292920</c:v>
                </c:pt>
                <c:pt idx="1">
                  <c:v>1425553</c:v>
                </c:pt>
                <c:pt idx="2">
                  <c:v>1252800</c:v>
                </c:pt>
                <c:pt idx="3">
                  <c:v>245949</c:v>
                </c:pt>
                <c:pt idx="4">
                  <c:v>127384</c:v>
                </c:pt>
                <c:pt idx="5">
                  <c:v>404974</c:v>
                </c:pt>
                <c:pt idx="6">
                  <c:v>582075</c:v>
                </c:pt>
                <c:pt idx="7">
                  <c:v>6238</c:v>
                </c:pt>
                <c:pt idx="8">
                  <c:v>145653</c:v>
                </c:pt>
                <c:pt idx="9">
                  <c:v>572613</c:v>
                </c:pt>
                <c:pt idx="10">
                  <c:v>1475479</c:v>
                </c:pt>
                <c:pt idx="11">
                  <c:v>65897</c:v>
                </c:pt>
                <c:pt idx="12">
                  <c:v>1393950</c:v>
                </c:pt>
                <c:pt idx="13">
                  <c:v>164979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D6F-4063-8905-85DDABCF6C0B}"/>
            </c:ext>
          </c:extLst>
        </c:ser>
        <c:ser>
          <c:idx val="11"/>
          <c:order val="11"/>
          <c:tx>
            <c:strRef>
              <c:f>'2'!$N$9</c:f>
              <c:strCache>
                <c:ptCount val="1"/>
                <c:pt idx="0">
                  <c:v>70歳以上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cat>
            <c:strRef>
              <c:f>'2'!$B$10:$B$23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'2'!$N$10:$N$23</c:f>
              <c:numCache>
                <c:formatCode>#,##0_);[Red]\(#,##0\)</c:formatCode>
                <c:ptCount val="14"/>
                <c:pt idx="0">
                  <c:v>1055649</c:v>
                </c:pt>
                <c:pt idx="1">
                  <c:v>1374173</c:v>
                </c:pt>
                <c:pt idx="2">
                  <c:v>1227823</c:v>
                </c:pt>
                <c:pt idx="3">
                  <c:v>322383</c:v>
                </c:pt>
                <c:pt idx="4">
                  <c:v>86528</c:v>
                </c:pt>
                <c:pt idx="5">
                  <c:v>751459</c:v>
                </c:pt>
                <c:pt idx="6">
                  <c:v>392484</c:v>
                </c:pt>
                <c:pt idx="7">
                  <c:v>2041</c:v>
                </c:pt>
                <c:pt idx="8">
                  <c:v>84264</c:v>
                </c:pt>
                <c:pt idx="9">
                  <c:v>398107</c:v>
                </c:pt>
                <c:pt idx="10">
                  <c:v>1130433</c:v>
                </c:pt>
                <c:pt idx="11">
                  <c:v>36200</c:v>
                </c:pt>
                <c:pt idx="12">
                  <c:v>1433632</c:v>
                </c:pt>
                <c:pt idx="13">
                  <c:v>249404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D6F-4063-8905-85DDABCF6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22670992"/>
        <c:axId val="1922669744"/>
      </c:barChart>
      <c:catAx>
        <c:axId val="1922670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22669744"/>
        <c:crosses val="autoZero"/>
        <c:auto val="1"/>
        <c:lblAlgn val="ctr"/>
        <c:lblOffset val="100"/>
        <c:noMultiLvlLbl val="0"/>
      </c:catAx>
      <c:valAx>
        <c:axId val="1922669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2267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82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31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404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8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2654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9547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44971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33468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006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632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29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82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7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66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4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85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26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9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07193-6CA3-460B-A054-83BBA3E4E2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5A06B-065B-4486-8AA1-23D1DAC836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10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7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/>
          </p:nvPr>
        </p:nvGraphicFramePr>
        <p:xfrm>
          <a:off x="-1" y="1120877"/>
          <a:ext cx="8937524" cy="5250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65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2022-09-14T08:48:16Z</dcterms:created>
  <dcterms:modified xsi:type="dcterms:W3CDTF">2022-09-14T08:48:16Z</dcterms:modified>
</cp:coreProperties>
</file>