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40" b="0" i="0" u="none" strike="noStrike" baseline="0" dirty="0">
                <a:effectLst/>
              </a:rPr>
              <a:t>未納対策に対する考え方（複数回答）（</a:t>
            </a:r>
            <a:r>
              <a:rPr lang="en-US" altLang="ja-JP" sz="1440" b="0" i="0" u="none" strike="noStrike" baseline="0" dirty="0">
                <a:effectLst/>
              </a:rPr>
              <a:t>20</a:t>
            </a:r>
            <a:r>
              <a:rPr lang="ja-JP" altLang="en-US" sz="1440" b="0" i="0" u="none" strike="noStrike" baseline="0" dirty="0">
                <a:effectLst/>
              </a:rPr>
              <a:t>～</a:t>
            </a:r>
            <a:r>
              <a:rPr lang="en-US" altLang="ja-JP" sz="1440" b="0" i="0" u="none" strike="noStrike" baseline="0" dirty="0">
                <a:effectLst/>
              </a:rPr>
              <a:t>59</a:t>
            </a:r>
            <a:r>
              <a:rPr lang="ja-JP" altLang="en-US" sz="1440" b="0" i="0" u="none" strike="noStrike" baseline="0" dirty="0">
                <a:effectLst/>
              </a:rPr>
              <a:t>歳）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'6'!$C$8</c:f>
              <c:strCache>
                <c:ptCount val="1"/>
                <c:pt idx="0">
                  <c:v>納付を促すべき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'6'!$B$9:$B$13</c:f>
              <c:strCache>
                <c:ptCount val="5"/>
                <c:pt idx="0">
                  <c:v>総数</c:v>
                </c:pt>
                <c:pt idx="1">
                  <c:v>第1号被保険者</c:v>
                </c:pt>
                <c:pt idx="2">
                  <c:v>第2号被保険者</c:v>
                </c:pt>
                <c:pt idx="3">
                  <c:v>第3号被保険者</c:v>
                </c:pt>
                <c:pt idx="4">
                  <c:v>第1号未加入者</c:v>
                </c:pt>
              </c:strCache>
            </c:strRef>
          </c:cat>
          <c:val>
            <c:numRef>
              <c:f>'6'!$C$9:$C$13</c:f>
              <c:numCache>
                <c:formatCode>General</c:formatCode>
                <c:ptCount val="5"/>
                <c:pt idx="0">
                  <c:v>40.700000000000003</c:v>
                </c:pt>
                <c:pt idx="1">
                  <c:v>40.200000000000003</c:v>
                </c:pt>
                <c:pt idx="2">
                  <c:v>40.700000000000003</c:v>
                </c:pt>
                <c:pt idx="3">
                  <c:v>42.5</c:v>
                </c:pt>
                <c:pt idx="4">
                  <c:v>34.700000000000003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4D-41D3-AA02-E017696C25C8}"/>
            </c:ext>
          </c:extLst>
        </c:ser>
        <c:ser>
          <c:idx val="1"/>
          <c:order val="1"/>
          <c:tx>
            <c:strRef>
              <c:f>'6'!$D$8</c:f>
              <c:strCache>
                <c:ptCount val="1"/>
                <c:pt idx="0">
                  <c:v>保険料免除制度を周知すべき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'6'!$B$9:$B$13</c:f>
              <c:strCache>
                <c:ptCount val="5"/>
                <c:pt idx="0">
                  <c:v>総数</c:v>
                </c:pt>
                <c:pt idx="1">
                  <c:v>第1号被保険者</c:v>
                </c:pt>
                <c:pt idx="2">
                  <c:v>第2号被保険者</c:v>
                </c:pt>
                <c:pt idx="3">
                  <c:v>第3号被保険者</c:v>
                </c:pt>
                <c:pt idx="4">
                  <c:v>第1号未加入者</c:v>
                </c:pt>
              </c:strCache>
            </c:strRef>
          </c:cat>
          <c:val>
            <c:numRef>
              <c:f>'6'!$D$9:$D$13</c:f>
              <c:numCache>
                <c:formatCode>General</c:formatCode>
                <c:ptCount val="5"/>
                <c:pt idx="0">
                  <c:v>34.9</c:v>
                </c:pt>
                <c:pt idx="1">
                  <c:v>38.1</c:v>
                </c:pt>
                <c:pt idx="2">
                  <c:v>33.4</c:v>
                </c:pt>
                <c:pt idx="3">
                  <c:v>36.5</c:v>
                </c:pt>
                <c:pt idx="4">
                  <c:v>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4D-41D3-AA02-E017696C25C8}"/>
            </c:ext>
          </c:extLst>
        </c:ser>
        <c:ser>
          <c:idx val="2"/>
          <c:order val="2"/>
          <c:tx>
            <c:strRef>
              <c:f>'6'!$E$8</c:f>
              <c:strCache>
                <c:ptCount val="1"/>
                <c:pt idx="0">
                  <c:v>強制徴収を行うべき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'6'!$B$9:$B$13</c:f>
              <c:strCache>
                <c:ptCount val="5"/>
                <c:pt idx="0">
                  <c:v>総数</c:v>
                </c:pt>
                <c:pt idx="1">
                  <c:v>第1号被保険者</c:v>
                </c:pt>
                <c:pt idx="2">
                  <c:v>第2号被保険者</c:v>
                </c:pt>
                <c:pt idx="3">
                  <c:v>第3号被保険者</c:v>
                </c:pt>
                <c:pt idx="4">
                  <c:v>第1号未加入者</c:v>
                </c:pt>
              </c:strCache>
            </c:strRef>
          </c:cat>
          <c:val>
            <c:numRef>
              <c:f>'6'!$E$9:$E$13</c:f>
              <c:numCache>
                <c:formatCode>General</c:formatCode>
                <c:ptCount val="5"/>
                <c:pt idx="0">
                  <c:v>20.8</c:v>
                </c:pt>
                <c:pt idx="1">
                  <c:v>12.9</c:v>
                </c:pt>
                <c:pt idx="2">
                  <c:v>24.2</c:v>
                </c:pt>
                <c:pt idx="3">
                  <c:v>18.8</c:v>
                </c:pt>
                <c:pt idx="4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4D-41D3-AA02-E017696C25C8}"/>
            </c:ext>
          </c:extLst>
        </c:ser>
        <c:ser>
          <c:idx val="3"/>
          <c:order val="3"/>
          <c:tx>
            <c:strRef>
              <c:f>'6'!$F$8</c:f>
              <c:strCache>
                <c:ptCount val="1"/>
                <c:pt idx="0">
                  <c:v>税の軽減措置の対象外とすべき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0"/>
                  <c:y val="-3.85964912280701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4D-41D3-AA02-E017696C25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'6'!$B$9:$B$13</c:f>
              <c:strCache>
                <c:ptCount val="5"/>
                <c:pt idx="0">
                  <c:v>総数</c:v>
                </c:pt>
                <c:pt idx="1">
                  <c:v>第1号被保険者</c:v>
                </c:pt>
                <c:pt idx="2">
                  <c:v>第2号被保険者</c:v>
                </c:pt>
                <c:pt idx="3">
                  <c:v>第3号被保険者</c:v>
                </c:pt>
                <c:pt idx="4">
                  <c:v>第1号未加入者</c:v>
                </c:pt>
              </c:strCache>
            </c:strRef>
          </c:cat>
          <c:val>
            <c:numRef>
              <c:f>'6'!$F$9:$F$13</c:f>
              <c:numCache>
                <c:formatCode>General</c:formatCode>
                <c:ptCount val="5"/>
                <c:pt idx="0">
                  <c:v>18.100000000000001</c:v>
                </c:pt>
                <c:pt idx="1">
                  <c:v>12.2</c:v>
                </c:pt>
                <c:pt idx="2">
                  <c:v>20.2</c:v>
                </c:pt>
                <c:pt idx="3">
                  <c:v>18.8</c:v>
                </c:pt>
                <c:pt idx="4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4D-41D3-AA02-E017696C25C8}"/>
            </c:ext>
          </c:extLst>
        </c:ser>
        <c:ser>
          <c:idx val="4"/>
          <c:order val="4"/>
          <c:tx>
            <c:strRef>
              <c:f>'6'!$G$8</c:f>
              <c:strCache>
                <c:ptCount val="1"/>
                <c:pt idx="0">
                  <c:v>免許証やパスポートを発行しないなどのペナルティーを科すべき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0"/>
                  <c:y val="-1.754109683657963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4D-41D3-AA02-E017696C25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'6'!$B$9:$B$13</c:f>
              <c:strCache>
                <c:ptCount val="5"/>
                <c:pt idx="0">
                  <c:v>総数</c:v>
                </c:pt>
                <c:pt idx="1">
                  <c:v>第1号被保険者</c:v>
                </c:pt>
                <c:pt idx="2">
                  <c:v>第2号被保険者</c:v>
                </c:pt>
                <c:pt idx="3">
                  <c:v>第3号被保険者</c:v>
                </c:pt>
                <c:pt idx="4">
                  <c:v>第1号未加入者</c:v>
                </c:pt>
              </c:strCache>
            </c:strRef>
          </c:cat>
          <c:val>
            <c:numRef>
              <c:f>'6'!$G$9:$G$13</c:f>
              <c:numCache>
                <c:formatCode>General</c:formatCode>
                <c:ptCount val="5"/>
                <c:pt idx="0">
                  <c:v>16.899999999999999</c:v>
                </c:pt>
                <c:pt idx="1">
                  <c:v>11</c:v>
                </c:pt>
                <c:pt idx="2">
                  <c:v>19.5</c:v>
                </c:pt>
                <c:pt idx="3">
                  <c:v>15.1</c:v>
                </c:pt>
                <c:pt idx="4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4D-41D3-AA02-E017696C25C8}"/>
            </c:ext>
          </c:extLst>
        </c:ser>
        <c:ser>
          <c:idx val="5"/>
          <c:order val="5"/>
          <c:tx>
            <c:strRef>
              <c:f>'6'!$H$8</c:f>
              <c:strCache>
                <c:ptCount val="1"/>
                <c:pt idx="0">
                  <c:v>納めない人がいても仕方がない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'6'!$B$9:$B$13</c:f>
              <c:strCache>
                <c:ptCount val="5"/>
                <c:pt idx="0">
                  <c:v>総数</c:v>
                </c:pt>
                <c:pt idx="1">
                  <c:v>第1号被保険者</c:v>
                </c:pt>
                <c:pt idx="2">
                  <c:v>第2号被保険者</c:v>
                </c:pt>
                <c:pt idx="3">
                  <c:v>第3号被保険者</c:v>
                </c:pt>
                <c:pt idx="4">
                  <c:v>第1号未加入者</c:v>
                </c:pt>
              </c:strCache>
            </c:strRef>
          </c:cat>
          <c:val>
            <c:numRef>
              <c:f>'6'!$H$9:$H$13</c:f>
              <c:numCache>
                <c:formatCode>General</c:formatCode>
                <c:ptCount val="5"/>
                <c:pt idx="0">
                  <c:v>23</c:v>
                </c:pt>
                <c:pt idx="1">
                  <c:v>27.1</c:v>
                </c:pt>
                <c:pt idx="2">
                  <c:v>21.4</c:v>
                </c:pt>
                <c:pt idx="3">
                  <c:v>23.9</c:v>
                </c:pt>
                <c:pt idx="4">
                  <c:v>27.2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B4D-41D3-AA02-E017696C25C8}"/>
            </c:ext>
          </c:extLst>
        </c:ser>
        <c:ser>
          <c:idx val="6"/>
          <c:order val="6"/>
          <c:tx>
            <c:strRef>
              <c:f>'6'!$I$8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'6'!$B$9:$B$13</c:f>
              <c:strCache>
                <c:ptCount val="5"/>
                <c:pt idx="0">
                  <c:v>総数</c:v>
                </c:pt>
                <c:pt idx="1">
                  <c:v>第1号被保険者</c:v>
                </c:pt>
                <c:pt idx="2">
                  <c:v>第2号被保険者</c:v>
                </c:pt>
                <c:pt idx="3">
                  <c:v>第3号被保険者</c:v>
                </c:pt>
                <c:pt idx="4">
                  <c:v>第1号未加入者</c:v>
                </c:pt>
              </c:strCache>
            </c:strRef>
          </c:cat>
          <c:val>
            <c:numRef>
              <c:f>'6'!$I$9:$I$13</c:f>
              <c:numCache>
                <c:formatCode>General</c:formatCode>
                <c:ptCount val="5"/>
                <c:pt idx="0">
                  <c:v>7.8</c:v>
                </c:pt>
                <c:pt idx="1">
                  <c:v>11.1</c:v>
                </c:pt>
                <c:pt idx="2">
                  <c:v>6.7</c:v>
                </c:pt>
                <c:pt idx="3">
                  <c:v>6.3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4D-41D3-AA02-E017696C25C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11061615"/>
        <c:axId val="1911063695"/>
      </c:barChart>
      <c:catAx>
        <c:axId val="19110616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3695"/>
        <c:crosses val="autoZero"/>
        <c:auto val="1"/>
        <c:lblAlgn val="ctr"/>
        <c:lblOffset val="100"/>
        <c:noMultiLvlLbl val="0"/>
      </c:catAx>
      <c:valAx>
        <c:axId val="1911063695"/>
        <c:scaling>
          <c:orientation val="minMax"/>
          <c:max val="2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94249899863834574"/>
              <c:y val="8.652610441767069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1615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218C-CA6F-41EF-A53D-F2FC77A271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2F31-8BF3-4A16-838B-35016A0F6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4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218C-CA6F-41EF-A53D-F2FC77A271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2F31-8BF3-4A16-838B-35016A0F6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76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218C-CA6F-41EF-A53D-F2FC77A271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2F31-8BF3-4A16-838B-35016A0F6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603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055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838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02468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817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58400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1453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6462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218C-CA6F-41EF-A53D-F2FC77A271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2F31-8BF3-4A16-838B-35016A0F6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13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218C-CA6F-41EF-A53D-F2FC77A271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2F31-8BF3-4A16-838B-35016A0F6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99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218C-CA6F-41EF-A53D-F2FC77A271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2F31-8BF3-4A16-838B-35016A0F6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81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218C-CA6F-41EF-A53D-F2FC77A271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2F31-8BF3-4A16-838B-35016A0F6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94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218C-CA6F-41EF-A53D-F2FC77A271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2F31-8BF3-4A16-838B-35016A0F6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4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218C-CA6F-41EF-A53D-F2FC77A271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2F31-8BF3-4A16-838B-35016A0F6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8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218C-CA6F-41EF-A53D-F2FC77A271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2F31-8BF3-4A16-838B-35016A0F6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24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218C-CA6F-41EF-A53D-F2FC77A271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2F31-8BF3-4A16-838B-35016A0F6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31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4218C-CA6F-41EF-A53D-F2FC77A271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A2F31-8BF3-4A16-838B-35016A0F67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21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4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EB3C683-02CF-4374-9D6E-4079BB33679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92100" y="876300"/>
          <a:ext cx="8591732" cy="579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869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2022-09-14T08:45:18Z</dcterms:created>
  <dcterms:modified xsi:type="dcterms:W3CDTF">2022-09-14T08:45:18Z</dcterms:modified>
</cp:coreProperties>
</file>