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年齢階級別　基礎年金の国庫負担に関する周知度（</a:t>
            </a:r>
            <a:r>
              <a:rPr lang="en-US" altLang="ja-JP" dirty="0"/>
              <a:t>20</a:t>
            </a:r>
            <a:r>
              <a:rPr lang="ja-JP" altLang="en-US" dirty="0"/>
              <a:t>～</a:t>
            </a:r>
            <a:r>
              <a:rPr lang="en-US" altLang="ja-JP" dirty="0"/>
              <a:t>59</a:t>
            </a:r>
            <a:r>
              <a:rPr lang="ja-JP" altLang="en-US" dirty="0"/>
              <a:t>歳）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第1号被保険者</c:v>
                </c:pt>
              </c:strCache>
            </c:strRef>
          </c:tx>
          <c:spPr>
            <a:ln w="28575" cap="rnd">
              <a:solidFill>
                <a:srgbClr val="00468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690299131660064E-2"/>
                  <c:y val="1.1778563015312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4F-458C-9DFD-1F38473B7AA9}"/>
                </c:ext>
              </c:extLst>
            </c:dLbl>
            <c:dLbl>
              <c:idx val="1"/>
              <c:layout>
                <c:manualLayout>
                  <c:x val="-3.2873908865699915E-2"/>
                  <c:y val="-2.3557126030624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4F-458C-9DFD-1F38473B7AA9}"/>
                </c:ext>
              </c:extLst>
            </c:dLbl>
            <c:dLbl>
              <c:idx val="2"/>
              <c:layout>
                <c:manualLayout>
                  <c:x val="-3.468663770487404E-2"/>
                  <c:y val="-2.3557126030624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4F-458C-9DFD-1F38473B7AA9}"/>
                </c:ext>
              </c:extLst>
            </c:dLbl>
            <c:dLbl>
              <c:idx val="3"/>
              <c:layout>
                <c:manualLayout>
                  <c:x val="-3.4686637704874172E-2"/>
                  <c:y val="-2.0612485276796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4F-458C-9DFD-1F38473B7A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'3'!$C$9:$C$12</c:f>
              <c:numCache>
                <c:formatCode>0.0</c:formatCode>
                <c:ptCount val="4"/>
                <c:pt idx="0">
                  <c:v>26.9</c:v>
                </c:pt>
                <c:pt idx="1">
                  <c:v>31.9</c:v>
                </c:pt>
                <c:pt idx="2">
                  <c:v>41</c:v>
                </c:pt>
                <c:pt idx="3">
                  <c:v>44.4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4F-458C-9DFD-1F38473B7AA9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第2号被保険者</c:v>
                </c:pt>
              </c:strCache>
            </c:strRef>
          </c:tx>
          <c:spPr>
            <a:ln w="28575" cap="rnd">
              <a:solidFill>
                <a:srgbClr val="0071BC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690299131660064E-2"/>
                  <c:y val="-2.944640753828033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4F-458C-9DFD-1F38473B7AA9}"/>
                </c:ext>
              </c:extLst>
            </c:dLbl>
            <c:dLbl>
              <c:idx val="1"/>
              <c:layout>
                <c:manualLayout>
                  <c:x val="-3.6499366544048166E-2"/>
                  <c:y val="-2.9446407538280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4F-458C-9DFD-1F38473B7AA9}"/>
                </c:ext>
              </c:extLst>
            </c:dLbl>
            <c:dLbl>
              <c:idx val="2"/>
              <c:layout>
                <c:manualLayout>
                  <c:x val="-3.468663770487404E-2"/>
                  <c:y val="-3.2391048292108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4F-458C-9DFD-1F38473B7AA9}"/>
                </c:ext>
              </c:extLst>
            </c:dLbl>
            <c:dLbl>
              <c:idx val="3"/>
              <c:layout>
                <c:manualLayout>
                  <c:x val="-3.4686637704874172E-2"/>
                  <c:y val="-3.5335689045936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4F-458C-9DFD-1F38473B7A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'3'!$D$9:$D$12</c:f>
              <c:numCache>
                <c:formatCode>0.0</c:formatCode>
                <c:ptCount val="4"/>
                <c:pt idx="0">
                  <c:v>32.5</c:v>
                </c:pt>
                <c:pt idx="1">
                  <c:v>39.9</c:v>
                </c:pt>
                <c:pt idx="2">
                  <c:v>47</c:v>
                </c:pt>
                <c:pt idx="3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54F-458C-9DFD-1F38473B7AA9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第3号被保険者</c:v>
                </c:pt>
              </c:strCache>
            </c:strRef>
          </c:tx>
          <c:spPr>
            <a:ln w="28575" cap="rnd">
              <a:solidFill>
                <a:srgbClr val="6D89FF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6499366544048201E-2"/>
                  <c:y val="-4.7114252061248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4F-458C-9DFD-1F38473B7AA9}"/>
                </c:ext>
              </c:extLst>
            </c:dLbl>
            <c:dLbl>
              <c:idx val="1"/>
              <c:layout>
                <c:manualLayout>
                  <c:x val="-3.2873908865699915E-2"/>
                  <c:y val="2.35571260306241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4F-458C-9DFD-1F38473B7AA9}"/>
                </c:ext>
              </c:extLst>
            </c:dLbl>
            <c:dLbl>
              <c:idx val="2"/>
              <c:layout>
                <c:manualLayout>
                  <c:x val="-3.468663770487404E-2"/>
                  <c:y val="2.6501766784452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54F-458C-9DFD-1F38473B7AA9}"/>
                </c:ext>
              </c:extLst>
            </c:dLbl>
            <c:dLbl>
              <c:idx val="3"/>
              <c:layout>
                <c:manualLayout>
                  <c:x val="-3.4686637704874172E-2"/>
                  <c:y val="4.1224970553592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4F-458C-9DFD-1F38473B7A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'3'!$B$9:$B$12</c:f>
              <c:strCache>
                <c:ptCount val="4"/>
                <c:pt idx="0">
                  <c:v>20～29歳 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</c:strCache>
            </c:strRef>
          </c:cat>
          <c:val>
            <c:numRef>
              <c:f>'3'!$E$9:$E$12</c:f>
              <c:numCache>
                <c:formatCode>0.0</c:formatCode>
                <c:ptCount val="4"/>
                <c:pt idx="0">
                  <c:v>32.799999999999997</c:v>
                </c:pt>
                <c:pt idx="1">
                  <c:v>29.7</c:v>
                </c:pt>
                <c:pt idx="2">
                  <c:v>40.5</c:v>
                </c:pt>
                <c:pt idx="3">
                  <c:v>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54F-458C-9DFD-1F38473B7A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11061615"/>
        <c:axId val="1911063695"/>
      </c:lineChart>
      <c:catAx>
        <c:axId val="1911061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9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18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54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59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934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81485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3676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32443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283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9890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9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50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15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94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3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9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53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39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5FA8-C24B-49E7-90F9-BAEE0BE5734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7F550-0AC9-4DA1-9B5B-D6E3C33DA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05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1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2F7BE4F-D4B1-4E39-8900-CC57AA09209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9400" y="1151890"/>
          <a:ext cx="8597900" cy="532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803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2022-09-14T08:45:21Z</dcterms:created>
  <dcterms:modified xsi:type="dcterms:W3CDTF">2022-09-14T08:45:21Z</dcterms:modified>
</cp:coreProperties>
</file>