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年齢階級別　年金給付の実質価値維持の制度に関する周知度（</a:t>
            </a:r>
            <a:r>
              <a:rPr lang="en-US" altLang="ja-JP" dirty="0"/>
              <a:t>20</a:t>
            </a:r>
            <a:r>
              <a:rPr lang="ja-JP" altLang="en-US" dirty="0"/>
              <a:t>～</a:t>
            </a:r>
            <a:r>
              <a:rPr lang="en-US" altLang="ja-JP" dirty="0"/>
              <a:t>59</a:t>
            </a:r>
            <a:r>
              <a:rPr lang="ja-JP" altLang="en-US" dirty="0"/>
              <a:t>歳）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第1号被保険者</c:v>
                </c:pt>
              </c:strCache>
            </c:strRef>
          </c:tx>
          <c:spPr>
            <a:ln w="28575" cap="rnd">
              <a:solidFill>
                <a:srgbClr val="00468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429586475158764E-2"/>
                  <c:y val="3.5335689045936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B5-4F2A-A849-377D61AF5AD5}"/>
                </c:ext>
              </c:extLst>
            </c:dLbl>
            <c:dLbl>
              <c:idx val="1"/>
              <c:layout>
                <c:manualLayout>
                  <c:x val="-3.468663770487411E-2"/>
                  <c:y val="1.7667960453706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433115444278426E-2"/>
                      <c:h val="4.60836277974087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9B5-4F2A-A849-377D61AF5AD5}"/>
                </c:ext>
              </c:extLst>
            </c:dLbl>
            <c:dLbl>
              <c:idx val="2"/>
              <c:layout>
                <c:manualLayout>
                  <c:x val="-3.2873908865699915E-2"/>
                  <c:y val="1.7667844522968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B5-4F2A-A849-377D61AF5AD5}"/>
                </c:ext>
              </c:extLst>
            </c:dLbl>
            <c:dLbl>
              <c:idx val="3"/>
              <c:layout>
                <c:manualLayout>
                  <c:x val="-2.5622993509003409E-2"/>
                  <c:y val="4.7114252061248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B5-4F2A-A849-377D61AF5A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'2'!$C$9:$C$12</c:f>
              <c:numCache>
                <c:formatCode>0.0</c:formatCode>
                <c:ptCount val="4"/>
                <c:pt idx="0">
                  <c:v>29</c:v>
                </c:pt>
                <c:pt idx="1">
                  <c:v>36.6</c:v>
                </c:pt>
                <c:pt idx="2">
                  <c:v>45.3</c:v>
                </c:pt>
                <c:pt idx="3">
                  <c:v>51.7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B5-4F2A-A849-377D61AF5AD5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第2号被保険者</c:v>
                </c:pt>
              </c:strCache>
            </c:strRef>
          </c:tx>
          <c:spPr>
            <a:ln w="28575" cap="rnd">
              <a:solidFill>
                <a:srgbClr val="0071BC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9058705580293039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B5-4F2A-A849-377D61AF5AD5}"/>
                </c:ext>
              </c:extLst>
            </c:dLbl>
            <c:dLbl>
              <c:idx val="1"/>
              <c:layout>
                <c:manualLayout>
                  <c:x val="-2.924845118735173E-2"/>
                  <c:y val="-3.828032979976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B5-4F2A-A849-377D61AF5AD5}"/>
                </c:ext>
              </c:extLst>
            </c:dLbl>
            <c:dLbl>
              <c:idx val="2"/>
              <c:layout>
                <c:manualLayout>
                  <c:x val="-2.4616857635984639E-2"/>
                  <c:y val="-3.828032979976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B5-4F2A-A849-377D61AF5AD5}"/>
                </c:ext>
              </c:extLst>
            </c:dLbl>
            <c:dLbl>
              <c:idx val="3"/>
              <c:layout>
                <c:manualLayout>
                  <c:x val="-3.468663770487404E-2"/>
                  <c:y val="-2.9446407538280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B5-4F2A-A849-377D61AF5A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'2'!$D$9:$D$12</c:f>
              <c:numCache>
                <c:formatCode>0.0</c:formatCode>
                <c:ptCount val="4"/>
                <c:pt idx="0">
                  <c:v>32</c:v>
                </c:pt>
                <c:pt idx="1">
                  <c:v>41.8</c:v>
                </c:pt>
                <c:pt idx="2">
                  <c:v>50</c:v>
                </c:pt>
                <c:pt idx="3">
                  <c:v>57.4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9B5-4F2A-A849-377D61AF5AD5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第3号被保険者</c:v>
                </c:pt>
              </c:strCache>
            </c:strRef>
          </c:tx>
          <c:spPr>
            <a:ln w="28575" cap="rnd">
              <a:solidFill>
                <a:srgbClr val="6D89FF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499366544048166E-2"/>
                  <c:y val="-4.1224970553592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B5-4F2A-A849-377D61AF5AD5}"/>
                </c:ext>
              </c:extLst>
            </c:dLbl>
            <c:dLbl>
              <c:idx val="1"/>
              <c:layout>
                <c:manualLayout>
                  <c:x val="-3.468663770487411E-2"/>
                  <c:y val="3.2391048292108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9B5-4F2A-A849-377D61AF5AD5}"/>
                </c:ext>
              </c:extLst>
            </c:dLbl>
            <c:dLbl>
              <c:idx val="2"/>
              <c:layout>
                <c:manualLayout>
                  <c:x val="-3.6499366544048166E-2"/>
                  <c:y val="2.9446407538280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9B5-4F2A-A849-377D61AF5AD5}"/>
                </c:ext>
              </c:extLst>
            </c:dLbl>
            <c:dLbl>
              <c:idx val="3"/>
              <c:layout>
                <c:manualLayout>
                  <c:x val="-1.2933891634784525E-2"/>
                  <c:y val="-5.3984456853795021E-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9B5-4F2A-A849-377D61AF5A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'2'!$E$9:$E$12</c:f>
              <c:numCache>
                <c:formatCode>0.0</c:formatCode>
                <c:ptCount val="4"/>
                <c:pt idx="0">
                  <c:v>32.5</c:v>
                </c:pt>
                <c:pt idx="1">
                  <c:v>30.8</c:v>
                </c:pt>
                <c:pt idx="2">
                  <c:v>40.5</c:v>
                </c:pt>
                <c:pt idx="3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29B5-4F2A-A849-377D61AF5AD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11061615"/>
        <c:axId val="1911063695"/>
      </c:lineChart>
      <c:catAx>
        <c:axId val="1911061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45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26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742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71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394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10557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79960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6685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8176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2543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93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3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25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51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80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07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44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7589-CE2F-4624-8A78-E6825BB80DF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89CB7-B0A7-4DBC-AD34-99CFA51C3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8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776D3DF-92DE-4A00-9F7C-55504FEDD2E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5100" y="990600"/>
          <a:ext cx="8864600" cy="553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20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2022-09-14T08:45:22Z</dcterms:created>
  <dcterms:modified xsi:type="dcterms:W3CDTF">2022-09-14T08:45:22Z</dcterms:modified>
</cp:coreProperties>
</file>