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年齢階級別  年金受給要件に関する周知度（</a:t>
            </a:r>
            <a:r>
              <a:rPr lang="en-US" altLang="ja-JP" dirty="0"/>
              <a:t>20</a:t>
            </a:r>
            <a:r>
              <a:rPr lang="ja-JP" altLang="en-US" dirty="0"/>
              <a:t>～</a:t>
            </a:r>
            <a:r>
              <a:rPr lang="en-US" altLang="ja-JP" dirty="0"/>
              <a:t>59</a:t>
            </a:r>
            <a:r>
              <a:rPr lang="ja-JP" altLang="en-US" dirty="0"/>
              <a:t>歳）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'1'!$C$8</c:f>
              <c:strCache>
                <c:ptCount val="1"/>
                <c:pt idx="0">
                  <c:v>第1号被保険者</c:v>
                </c:pt>
              </c:strCache>
            </c:strRef>
          </c:tx>
          <c:spPr>
            <a:ln w="28575" cap="rnd">
              <a:solidFill>
                <a:srgbClr val="00468B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529832562011105E-2"/>
                  <c:y val="1.15504816300730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B7-4CD4-BC4A-5D4C4423AC23}"/>
                </c:ext>
              </c:extLst>
            </c:dLbl>
            <c:dLbl>
              <c:idx val="1"/>
              <c:layout>
                <c:manualLayout>
                  <c:x val="-2.6346991843311907E-2"/>
                  <c:y val="-2.5988583667664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B7-4CD4-BC4A-5D4C4423AC23}"/>
                </c:ext>
              </c:extLst>
            </c:dLbl>
            <c:dLbl>
              <c:idx val="2"/>
              <c:layout>
                <c:manualLayout>
                  <c:x val="2.5054870001671888E-2"/>
                  <c:y val="4.04266857052558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0B7-4CD4-BC4A-5D4C4423AC23}"/>
                </c:ext>
              </c:extLst>
            </c:dLbl>
            <c:dLbl>
              <c:idx val="3"/>
              <c:layout>
                <c:manualLayout>
                  <c:x val="-1.1086408247041289E-2"/>
                  <c:y val="3.17638244827009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0B7-4CD4-BC4A-5D4C4423AC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'1'!$B$9:$B$12</c:f>
              <c:strCache>
                <c:ptCount val="4"/>
                <c:pt idx="0">
                  <c:v>20～29歳 </c:v>
                </c:pt>
                <c:pt idx="1">
                  <c:v>30～39歳</c:v>
                </c:pt>
                <c:pt idx="2">
                  <c:v>40～49歳</c:v>
                </c:pt>
                <c:pt idx="3">
                  <c:v>50～59歳</c:v>
                </c:pt>
              </c:strCache>
            </c:strRef>
          </c:cat>
          <c:val>
            <c:numRef>
              <c:f>'1'!$C$9:$C$12</c:f>
              <c:numCache>
                <c:formatCode>General</c:formatCode>
                <c:ptCount val="4"/>
                <c:pt idx="0">
                  <c:v>32.299999999999997</c:v>
                </c:pt>
                <c:pt idx="1">
                  <c:v>46</c:v>
                </c:pt>
                <c:pt idx="2">
                  <c:v>55.3</c:v>
                </c:pt>
                <c:pt idx="3">
                  <c:v>62.4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0B7-4CD4-BC4A-5D4C4423AC23}"/>
            </c:ext>
          </c:extLst>
        </c:ser>
        <c:ser>
          <c:idx val="1"/>
          <c:order val="1"/>
          <c:tx>
            <c:strRef>
              <c:f>'1'!$D$8</c:f>
              <c:strCache>
                <c:ptCount val="1"/>
                <c:pt idx="0">
                  <c:v>第2号被保険者</c:v>
                </c:pt>
              </c:strCache>
            </c:strRef>
          </c:tx>
          <c:spPr>
            <a:ln w="28575" cap="rnd">
              <a:solidFill>
                <a:srgbClr val="0071BC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3491261707675425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0B7-4CD4-BC4A-5D4C4423AC23}"/>
                </c:ext>
              </c:extLst>
            </c:dLbl>
            <c:dLbl>
              <c:idx val="1"/>
              <c:layout>
                <c:manualLayout>
                  <c:x val="-3.6385303021140514E-2"/>
                  <c:y val="-4.3314306112774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0B7-4CD4-BC4A-5D4C4423AC23}"/>
                </c:ext>
              </c:extLst>
            </c:dLbl>
            <c:dLbl>
              <c:idx val="2"/>
              <c:layout>
                <c:manualLayout>
                  <c:x val="-3.6385303021140514E-2"/>
                  <c:y val="-2.8876204075182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0B7-4CD4-BC4A-5D4C4423AC23}"/>
                </c:ext>
              </c:extLst>
            </c:dLbl>
            <c:dLbl>
              <c:idx val="3"/>
              <c:layout>
                <c:manualLayout>
                  <c:x val="-3.8581525972986529E-3"/>
                  <c:y val="-5.775240815036597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0B7-4CD4-BC4A-5D4C4423AC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'1'!$B$9:$B$12</c:f>
              <c:strCache>
                <c:ptCount val="4"/>
                <c:pt idx="0">
                  <c:v>20～29歳 </c:v>
                </c:pt>
                <c:pt idx="1">
                  <c:v>30～39歳</c:v>
                </c:pt>
                <c:pt idx="2">
                  <c:v>40～49歳</c:v>
                </c:pt>
                <c:pt idx="3">
                  <c:v>50～59歳</c:v>
                </c:pt>
              </c:strCache>
            </c:strRef>
          </c:cat>
          <c:val>
            <c:numRef>
              <c:f>'1'!$D$9:$D$12</c:f>
              <c:numCache>
                <c:formatCode>General</c:formatCode>
                <c:ptCount val="4"/>
                <c:pt idx="0">
                  <c:v>36.700000000000003</c:v>
                </c:pt>
                <c:pt idx="1">
                  <c:v>53.3</c:v>
                </c:pt>
                <c:pt idx="2">
                  <c:v>59.1</c:v>
                </c:pt>
                <c:pt idx="3">
                  <c:v>64.2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0B7-4CD4-BC4A-5D4C4423AC23}"/>
            </c:ext>
          </c:extLst>
        </c:ser>
        <c:ser>
          <c:idx val="2"/>
          <c:order val="2"/>
          <c:tx>
            <c:strRef>
              <c:f>'1'!$E$8</c:f>
              <c:strCache>
                <c:ptCount val="1"/>
                <c:pt idx="0">
                  <c:v>第3号被保険者</c:v>
                </c:pt>
              </c:strCache>
            </c:strRef>
          </c:tx>
          <c:spPr>
            <a:ln w="28575" cap="rnd">
              <a:solidFill>
                <a:srgbClr val="6D89FF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3452950529846791E-2"/>
                  <c:y val="-2.02133428526280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0B7-4CD4-BC4A-5D4C4423AC23}"/>
                </c:ext>
              </c:extLst>
            </c:dLbl>
            <c:dLbl>
              <c:idx val="1"/>
              <c:layout>
                <c:manualLayout>
                  <c:x val="-3.2771175196269195E-2"/>
                  <c:y val="3.75390652977375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0B7-4CD4-BC4A-5D4C4423AC23}"/>
                </c:ext>
              </c:extLst>
            </c:dLbl>
            <c:dLbl>
              <c:idx val="2"/>
              <c:layout>
                <c:manualLayout>
                  <c:x val="-3.4578239108704986E-2"/>
                  <c:y val="4.04266857052558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0B7-4CD4-BC4A-5D4C4423AC23}"/>
                </c:ext>
              </c:extLst>
            </c:dLbl>
            <c:dLbl>
              <c:idx val="3"/>
              <c:layout>
                <c:manualLayout>
                  <c:x val="-4.3613558670883151E-2"/>
                  <c:y val="-4.33143061127740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0B7-4CD4-BC4A-5D4C4423AC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'1'!$B$9:$B$12</c:f>
              <c:strCache>
                <c:ptCount val="4"/>
                <c:pt idx="0">
                  <c:v>20～29歳 </c:v>
                </c:pt>
                <c:pt idx="1">
                  <c:v>30～39歳</c:v>
                </c:pt>
                <c:pt idx="2">
                  <c:v>40～49歳</c:v>
                </c:pt>
                <c:pt idx="3">
                  <c:v>50～59歳</c:v>
                </c:pt>
              </c:strCache>
            </c:strRef>
          </c:cat>
          <c:val>
            <c:numRef>
              <c:f>'1'!$E$9:$E$12</c:f>
              <c:numCache>
                <c:formatCode>General</c:formatCode>
                <c:ptCount val="4"/>
                <c:pt idx="0">
                  <c:v>40</c:v>
                </c:pt>
                <c:pt idx="1">
                  <c:v>45.9</c:v>
                </c:pt>
                <c:pt idx="2">
                  <c:v>52.8</c:v>
                </c:pt>
                <c:pt idx="3">
                  <c:v>61.6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C0B7-4CD4-BC4A-5D4C4423AC2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11061615"/>
        <c:axId val="1911063695"/>
      </c:lineChart>
      <c:catAx>
        <c:axId val="1911061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3695"/>
        <c:crosses val="autoZero"/>
        <c:auto val="1"/>
        <c:lblAlgn val="ctr"/>
        <c:lblOffset val="100"/>
        <c:noMultiLvlLbl val="0"/>
      </c:catAx>
      <c:valAx>
        <c:axId val="1911063695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(%)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1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3A52A-C6ED-47C8-966F-219662F1CD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2BC5-3E8E-404E-B522-7034B91E2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0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3A52A-C6ED-47C8-966F-219662F1CD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2BC5-3E8E-404E-B522-7034B91E2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075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3A52A-C6ED-47C8-966F-219662F1CD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2BC5-3E8E-404E-B522-7034B91E2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895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979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7238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58140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330441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20501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88611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7936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3A52A-C6ED-47C8-966F-219662F1CD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2BC5-3E8E-404E-B522-7034B91E2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17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3A52A-C6ED-47C8-966F-219662F1CD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2BC5-3E8E-404E-B522-7034B91E2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212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3A52A-C6ED-47C8-966F-219662F1CD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2BC5-3E8E-404E-B522-7034B91E2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25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3A52A-C6ED-47C8-966F-219662F1CD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2BC5-3E8E-404E-B522-7034B91E2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161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3A52A-C6ED-47C8-966F-219662F1CD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2BC5-3E8E-404E-B522-7034B91E2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89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3A52A-C6ED-47C8-966F-219662F1CD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2BC5-3E8E-404E-B522-7034B91E2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56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3A52A-C6ED-47C8-966F-219662F1CD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2BC5-3E8E-404E-B522-7034B91E2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273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3A52A-C6ED-47C8-966F-219662F1CD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B2BC5-3E8E-404E-B522-7034B91E2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575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3A52A-C6ED-47C8-966F-219662F1CDF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2BC5-3E8E-404E-B522-7034B91E2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588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764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AD73A31-63C5-4753-BD2A-80FFC313B4F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2400" y="977900"/>
          <a:ext cx="8750300" cy="543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311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2022-09-14T08:45:23Z</dcterms:created>
  <dcterms:modified xsi:type="dcterms:W3CDTF">2022-09-14T08:45:23Z</dcterms:modified>
</cp:coreProperties>
</file>