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規模別パワーハラスメント防止対策の取組の有無別企業割合</a:t>
            </a:r>
            <a:endParaRPr lang="ja-JP" dirty="0"/>
          </a:p>
        </c:rich>
      </c:tx>
      <c:layout>
        <c:manualLayout>
          <c:xMode val="edge"/>
          <c:yMode val="edge"/>
          <c:x val="0.12613293051359517"/>
          <c:y val="2.59216589861751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取り組んでいる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'6'!$B$9:$B$15</c:f>
              <c:strCache>
                <c:ptCount val="7"/>
                <c:pt idx="0">
                  <c:v>規模計</c:v>
                </c:pt>
                <c:pt idx="1">
                  <c:v>5,000人以上</c:v>
                </c:pt>
                <c:pt idx="2">
                  <c:v>1,000～4,999人</c:v>
                </c:pt>
                <c:pt idx="3">
                  <c:v>300～999人</c:v>
                </c:pt>
                <c:pt idx="4">
                  <c:v>100～299人</c:v>
                </c:pt>
                <c:pt idx="5">
                  <c:v>30～99人</c:v>
                </c:pt>
                <c:pt idx="6">
                  <c:v>10～29人</c:v>
                </c:pt>
              </c:strCache>
            </c:strRef>
          </c:cat>
          <c:val>
            <c:numRef>
              <c:f>'6'!$C$9:$C$15</c:f>
              <c:numCache>
                <c:formatCode>General</c:formatCode>
                <c:ptCount val="7"/>
                <c:pt idx="0">
                  <c:v>79.5</c:v>
                </c:pt>
                <c:pt idx="1">
                  <c:v>100</c:v>
                </c:pt>
                <c:pt idx="2">
                  <c:v>99.8</c:v>
                </c:pt>
                <c:pt idx="3">
                  <c:v>97.4</c:v>
                </c:pt>
                <c:pt idx="4">
                  <c:v>94.7</c:v>
                </c:pt>
                <c:pt idx="5">
                  <c:v>84.3</c:v>
                </c:pt>
                <c:pt idx="6">
                  <c:v>74.7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1-4A49-89CC-D6923866CDC7}"/>
            </c:ext>
          </c:extLst>
        </c:ser>
        <c:ser>
          <c:idx val="1"/>
          <c:order val="1"/>
          <c:tx>
            <c:strRef>
              <c:f>'6'!$D$8</c:f>
              <c:strCache>
                <c:ptCount val="1"/>
                <c:pt idx="0">
                  <c:v>取り組んでいない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64032620922379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01-4A49-89CC-D6923866CDC7}"/>
                </c:ext>
              </c:extLst>
            </c:dLbl>
            <c:dLbl>
              <c:idx val="1"/>
              <c:layout>
                <c:manualLayout>
                  <c:x val="1.888217522658624E-2"/>
                  <c:y val="0"/>
                </c:manualLayout>
              </c:layout>
              <c:numFmt formatCode="#,##0.0_);[Red]\(#,##0.0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01-4A49-89CC-D6923866CDC7}"/>
                </c:ext>
              </c:extLst>
            </c:dLbl>
            <c:dLbl>
              <c:idx val="2"/>
              <c:layout>
                <c:manualLayout>
                  <c:x val="1.699395770392735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01-4A49-89CC-D6923866CD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'6'!$B$9:$B$15</c:f>
              <c:strCache>
                <c:ptCount val="7"/>
                <c:pt idx="0">
                  <c:v>規模計</c:v>
                </c:pt>
                <c:pt idx="1">
                  <c:v>5,000人以上</c:v>
                </c:pt>
                <c:pt idx="2">
                  <c:v>1,000～4,999人</c:v>
                </c:pt>
                <c:pt idx="3">
                  <c:v>300～999人</c:v>
                </c:pt>
                <c:pt idx="4">
                  <c:v>100～299人</c:v>
                </c:pt>
                <c:pt idx="5">
                  <c:v>30～99人</c:v>
                </c:pt>
                <c:pt idx="6">
                  <c:v>10～29人</c:v>
                </c:pt>
              </c:strCache>
            </c:strRef>
          </c:cat>
          <c:val>
            <c:numRef>
              <c:f>'6'!$D$9:$D$15</c:f>
              <c:numCache>
                <c:formatCode>General</c:formatCode>
                <c:ptCount val="7"/>
                <c:pt idx="0">
                  <c:v>20.5</c:v>
                </c:pt>
                <c:pt idx="1">
                  <c:v>0</c:v>
                </c:pt>
                <c:pt idx="2">
                  <c:v>0.2</c:v>
                </c:pt>
                <c:pt idx="3">
                  <c:v>2.6</c:v>
                </c:pt>
                <c:pt idx="4">
                  <c:v>5.3</c:v>
                </c:pt>
                <c:pt idx="5">
                  <c:v>15.7</c:v>
                </c:pt>
                <c:pt idx="6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01-4A49-89CC-D6923866CD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11061615"/>
        <c:axId val="1911063695"/>
      </c:barChart>
      <c:catAx>
        <c:axId val="19110616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93970297000261671"/>
              <c:y val="0.12698732718894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05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23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254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8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30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92278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3800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05335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821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602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22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03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67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30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18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73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39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3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AE1E8-EF96-4C78-B0B9-44D082898D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75CF9-0576-4FFA-8A61-D2B158F379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72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1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8F31CBC-543F-4EB0-8462-A4DC61B3D0E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14350" y="1151890"/>
          <a:ext cx="8039100" cy="5134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163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2022-09-14T08:44:09Z</dcterms:created>
  <dcterms:modified xsi:type="dcterms:W3CDTF">2022-09-14T08:44:09Z</dcterms:modified>
</cp:coreProperties>
</file>