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40" b="0" i="0" u="none" strike="noStrike" baseline="0" dirty="0">
                <a:effectLst/>
              </a:rPr>
              <a:t>妊娠・出産・育児休業等に関するハラスメント防止対策の取組内容別企業割合（複数回答）</a:t>
            </a:r>
            <a:endParaRPr lang="ja-JP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'5'!$C$8</c:f>
              <c:strCache>
                <c:ptCount val="1"/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'5'!$B$9:$B$15</c:f>
              <c:strCache>
                <c:ptCount val="7"/>
                <c:pt idx="0">
                  <c:v>就業規則・労働協約等の書面で方針を明確化し、周知している</c:v>
                </c:pt>
                <c:pt idx="1">
                  <c:v>ハラスメントに係る言動を行った者については、厳正に対処する旨
の方針・対処の内容を就業規則等の文書に規定し、周知している</c:v>
                </c:pt>
                <c:pt idx="2">
                  <c:v>相談・苦情対応窓口を設置している</c:v>
                </c:pt>
                <c:pt idx="3">
                  <c:v>相談・苦情対応窓口担当者が内容や状況に適切に
対応できるように、必要な体勢の整備をしている</c:v>
                </c:pt>
                <c:pt idx="4">
                  <c:v>業務体制の整備など、事業主や妊娠した労働者その
他労働者の実情に応じ、必要な措置を行っている</c:v>
                </c:pt>
                <c:pt idx="5">
                  <c:v>当事者等のプライバシー保護に必要な措置を講じ、周知している</c:v>
                </c:pt>
                <c:pt idx="6">
                  <c:v>相談したことや、調査への協力をしたこと等を理由
に不利益な取扱いをしないことを定め、周知している</c:v>
                </c:pt>
              </c:strCache>
            </c:strRef>
          </c:cat>
          <c:val>
            <c:numRef>
              <c:f>'5'!$C$9:$C$15</c:f>
              <c:numCache>
                <c:formatCode>General</c:formatCode>
                <c:ptCount val="7"/>
                <c:pt idx="0">
                  <c:v>60.2</c:v>
                </c:pt>
                <c:pt idx="1">
                  <c:v>41.5</c:v>
                </c:pt>
                <c:pt idx="2">
                  <c:v>47.3</c:v>
                </c:pt>
                <c:pt idx="3">
                  <c:v>32.6</c:v>
                </c:pt>
                <c:pt idx="4">
                  <c:v>47.5</c:v>
                </c:pt>
                <c:pt idx="5">
                  <c:v>46.2</c:v>
                </c:pt>
                <c:pt idx="6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2E-47E0-A156-5795D527CFE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11061615"/>
        <c:axId val="1911063695"/>
      </c:barChart>
      <c:catAx>
        <c:axId val="191106161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11063695"/>
        <c:crosses val="autoZero"/>
        <c:auto val="1"/>
        <c:lblAlgn val="ctr"/>
        <c:lblOffset val="100"/>
        <c:noMultiLvlLbl val="0"/>
      </c:catAx>
      <c:valAx>
        <c:axId val="1911063695"/>
        <c:scaling>
          <c:orientation val="minMax"/>
          <c:max val="7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(%)</a:t>
                </a:r>
                <a:endParaRPr lang="ja-JP" altLang="en-US"/>
              </a:p>
            </c:rich>
          </c:tx>
          <c:layout>
            <c:manualLayout>
              <c:xMode val="edge"/>
              <c:yMode val="edge"/>
              <c:x val="0.96323849784205839"/>
              <c:y val="0.1037206464827075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110616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D9C1-3487-4891-8415-F74606E635C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6B486-2A8F-4E3C-B448-6E1A99C7E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894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D9C1-3487-4891-8415-F74606E635C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6B486-2A8F-4E3C-B448-6E1A99C7E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517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D9C1-3487-4891-8415-F74606E635C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6B486-2A8F-4E3C-B448-6E1A99C7E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62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454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8941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41160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25198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876834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68887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2850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D9C1-3487-4891-8415-F74606E635C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6B486-2A8F-4E3C-B448-6E1A99C7E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520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D9C1-3487-4891-8415-F74606E635C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6B486-2A8F-4E3C-B448-6E1A99C7E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478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D9C1-3487-4891-8415-F74606E635C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6B486-2A8F-4E3C-B448-6E1A99C7E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597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D9C1-3487-4891-8415-F74606E635C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6B486-2A8F-4E3C-B448-6E1A99C7E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092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D9C1-3487-4891-8415-F74606E635C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6B486-2A8F-4E3C-B448-6E1A99C7E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365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D9C1-3487-4891-8415-F74606E635C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6B486-2A8F-4E3C-B448-6E1A99C7E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088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D9C1-3487-4891-8415-F74606E635C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6B486-2A8F-4E3C-B448-6E1A99C7E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99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D9C1-3487-4891-8415-F74606E635C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6B486-2A8F-4E3C-B448-6E1A99C7E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754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FD9C1-3487-4891-8415-F74606E635C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6B486-2A8F-4E3C-B448-6E1A99C7E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0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748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9F853570-C0FB-488C-B560-3042048D94B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76250" y="914400"/>
          <a:ext cx="8210550" cy="575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02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2022-09-14T08:44:10Z</dcterms:created>
  <dcterms:modified xsi:type="dcterms:W3CDTF">2022-09-14T08:44:11Z</dcterms:modified>
</cp:coreProperties>
</file>