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ja-JP" altLang="en-US" dirty="0"/>
              <a:t>規模別妊娠・出産・育児休業等に関するハラスメント防止対策の取組の有無別企業割合</a:t>
            </a:r>
            <a:endParaRPr lang="ja-JP" dirty="0"/>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stacked"/>
        <c:varyColors val="0"/>
        <c:ser>
          <c:idx val="0"/>
          <c:order val="0"/>
          <c:tx>
            <c:strRef>
              <c:f>'4'!$C$8</c:f>
              <c:strCache>
                <c:ptCount val="1"/>
                <c:pt idx="0">
                  <c:v>取り組んでいる</c:v>
                </c:pt>
              </c:strCache>
            </c:strRef>
          </c:tx>
          <c:spPr>
            <a:solidFill>
              <a:srgbClr val="2A315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'4'!$B$9:$B$15</c:f>
              <c:strCache>
                <c:ptCount val="7"/>
                <c:pt idx="0">
                  <c:v>規模計</c:v>
                </c:pt>
                <c:pt idx="1">
                  <c:v>5,000人以上</c:v>
                </c:pt>
                <c:pt idx="2">
                  <c:v>1,000～4,999人</c:v>
                </c:pt>
                <c:pt idx="3">
                  <c:v>300～999人</c:v>
                </c:pt>
                <c:pt idx="4">
                  <c:v>100～299人</c:v>
                </c:pt>
                <c:pt idx="5">
                  <c:v>30～99人</c:v>
                </c:pt>
                <c:pt idx="6">
                  <c:v>10～29人</c:v>
                </c:pt>
              </c:strCache>
            </c:strRef>
          </c:cat>
          <c:val>
            <c:numRef>
              <c:f>'4'!$C$9:$C$15</c:f>
              <c:numCache>
                <c:formatCode>General</c:formatCode>
                <c:ptCount val="7"/>
                <c:pt idx="0">
                  <c:v>76.5</c:v>
                </c:pt>
                <c:pt idx="1">
                  <c:v>99.6</c:v>
                </c:pt>
                <c:pt idx="2">
                  <c:v>99.8</c:v>
                </c:pt>
                <c:pt idx="3">
                  <c:v>97.4</c:v>
                </c:pt>
                <c:pt idx="4">
                  <c:v>93.6</c:v>
                </c:pt>
                <c:pt idx="5">
                  <c:v>84.1</c:v>
                </c:pt>
                <c:pt idx="6">
                  <c:v>70.099999999999994</c:v>
                </c:pt>
              </c:numCache>
            </c:numRef>
          </c:val>
          <c:extLst>
            <c:ext xmlns:c16="http://schemas.microsoft.com/office/drawing/2014/chart" uri="{C3380CC4-5D6E-409C-BE32-E72D297353CC}">
              <c16:uniqueId val="{00000000-E69E-45FB-AB25-0EFB37E73B5A}"/>
            </c:ext>
          </c:extLst>
        </c:ser>
        <c:ser>
          <c:idx val="1"/>
          <c:order val="1"/>
          <c:tx>
            <c:strRef>
              <c:f>'4'!$D$8</c:f>
              <c:strCache>
                <c:ptCount val="1"/>
                <c:pt idx="0">
                  <c:v>取り組んでいない</c:v>
                </c:pt>
              </c:strCache>
            </c:strRef>
          </c:tx>
          <c:spPr>
            <a:solidFill>
              <a:srgbClr val="00468B"/>
            </a:solidFill>
            <a:ln>
              <a:noFill/>
            </a:ln>
            <a:effectLst/>
          </c:spPr>
          <c:invertIfNegative val="0"/>
          <c:dLbls>
            <c:dLbl>
              <c:idx val="0"/>
              <c:layout>
                <c:manualLayout>
                  <c:x val="0"/>
                  <c:y val="-8.640326209223794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69E-45FB-AB25-0EFB37E73B5A}"/>
                </c:ext>
              </c:extLst>
            </c:dLbl>
            <c:dLbl>
              <c:idx val="1"/>
              <c:layout>
                <c:manualLayout>
                  <c:x val="1.8882175226585963E-2"/>
                  <c:y val="0"/>
                </c:manualLayout>
              </c:layout>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69E-45FB-AB25-0EFB37E73B5A}"/>
                </c:ext>
              </c:extLst>
            </c:dLbl>
            <c:dLbl>
              <c:idx val="2"/>
              <c:layout>
                <c:manualLayout>
                  <c:x val="1.6993957703927354E-2"/>
                  <c:y val="0"/>
                </c:manualLayout>
              </c:layout>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69E-45FB-AB25-0EFB37E73B5A}"/>
                </c:ext>
              </c:extLst>
            </c:dLbl>
            <c:dLbl>
              <c:idx val="3"/>
              <c:layout>
                <c:manualLayout>
                  <c:x val="2.6435045317220407E-2"/>
                  <c:y val="1.0560553886836861E-16"/>
                </c:manualLayout>
              </c:layout>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69E-45FB-AB25-0EFB37E73B5A}"/>
                </c:ext>
              </c:extLst>
            </c:dLbl>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'4'!$B$9:$B$15</c:f>
              <c:strCache>
                <c:ptCount val="7"/>
                <c:pt idx="0">
                  <c:v>規模計</c:v>
                </c:pt>
                <c:pt idx="1">
                  <c:v>5,000人以上</c:v>
                </c:pt>
                <c:pt idx="2">
                  <c:v>1,000～4,999人</c:v>
                </c:pt>
                <c:pt idx="3">
                  <c:v>300～999人</c:v>
                </c:pt>
                <c:pt idx="4">
                  <c:v>100～299人</c:v>
                </c:pt>
                <c:pt idx="5">
                  <c:v>30～99人</c:v>
                </c:pt>
                <c:pt idx="6">
                  <c:v>10～29人</c:v>
                </c:pt>
              </c:strCache>
            </c:strRef>
          </c:cat>
          <c:val>
            <c:numRef>
              <c:f>'4'!$D$9:$D$15</c:f>
              <c:numCache>
                <c:formatCode>General</c:formatCode>
                <c:ptCount val="7"/>
                <c:pt idx="0">
                  <c:v>23.5</c:v>
                </c:pt>
                <c:pt idx="1">
                  <c:v>0.4</c:v>
                </c:pt>
                <c:pt idx="2">
                  <c:v>0.2</c:v>
                </c:pt>
                <c:pt idx="3">
                  <c:v>2.6</c:v>
                </c:pt>
                <c:pt idx="4">
                  <c:v>6.4</c:v>
                </c:pt>
                <c:pt idx="5">
                  <c:v>15.9</c:v>
                </c:pt>
                <c:pt idx="6">
                  <c:v>29.9</c:v>
                </c:pt>
              </c:numCache>
            </c:numRef>
          </c:val>
          <c:extLst>
            <c:ext xmlns:c16="http://schemas.microsoft.com/office/drawing/2014/chart" uri="{C3380CC4-5D6E-409C-BE32-E72D297353CC}">
              <c16:uniqueId val="{00000005-E69E-45FB-AB25-0EFB37E73B5A}"/>
            </c:ext>
          </c:extLst>
        </c:ser>
        <c:dLbls>
          <c:dLblPos val="ctr"/>
          <c:showLegendKey val="0"/>
          <c:showVal val="1"/>
          <c:showCatName val="0"/>
          <c:showSerName val="0"/>
          <c:showPercent val="0"/>
          <c:showBubbleSize val="0"/>
        </c:dLbls>
        <c:gapWidth val="150"/>
        <c:overlap val="100"/>
        <c:axId val="1911061615"/>
        <c:axId val="1911063695"/>
      </c:barChart>
      <c:catAx>
        <c:axId val="1911061615"/>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911063695"/>
        <c:crosses val="autoZero"/>
        <c:auto val="1"/>
        <c:lblAlgn val="ctr"/>
        <c:lblOffset val="100"/>
        <c:noMultiLvlLbl val="0"/>
      </c:catAx>
      <c:valAx>
        <c:axId val="1911063695"/>
        <c:scaling>
          <c:orientation val="minMax"/>
          <c:max val="100"/>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ltLang="ja-JP"/>
                  <a:t>(%)</a:t>
                </a:r>
                <a:endParaRPr lang="ja-JP" altLang="en-US"/>
              </a:p>
            </c:rich>
          </c:tx>
          <c:layout>
            <c:manualLayout>
              <c:xMode val="edge"/>
              <c:yMode val="edge"/>
              <c:x val="0.93970297000261671"/>
              <c:y val="0.126987327188940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19110616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sz="1200"/>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3312290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1694794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3202040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5205040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428415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29318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59277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400083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97065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788174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2512818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3517999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102769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40089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693369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2553297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3769613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1C422C9-D773-4ED3-9A47-12A945BD6583}"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322906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1C422C9-D773-4ED3-9A47-12A945BD6583}"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3D0F022-917A-4731-9DFE-1D7BA6E9D49C}" type="slidenum">
              <a:rPr kumimoji="1" lang="ja-JP" altLang="en-US" smtClean="0"/>
              <a:t>‹#›</a:t>
            </a:fld>
            <a:endParaRPr kumimoji="1" lang="ja-JP" altLang="en-US"/>
          </a:p>
        </p:txBody>
      </p:sp>
    </p:spTree>
    <p:extLst>
      <p:ext uri="{BB962C8B-B14F-4D97-AF65-F5344CB8AC3E}">
        <p14:creationId xmlns:p14="http://schemas.microsoft.com/office/powerpoint/2010/main" val="785287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0217230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DB0EB52E-54E1-45D1-9A7F-F41E3CCD8BE8}"/>
              </a:ext>
            </a:extLst>
          </p:cNvPr>
          <p:cNvGraphicFramePr>
            <a:graphicFrameLocks/>
          </p:cNvGraphicFramePr>
          <p:nvPr>
            <p:extLst/>
          </p:nvPr>
        </p:nvGraphicFramePr>
        <p:xfrm>
          <a:off x="209550" y="1009650"/>
          <a:ext cx="8743950" cy="53149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6789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22</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2022-09-14T08:44:13Z</dcterms:created>
  <dcterms:modified xsi:type="dcterms:W3CDTF">2022-09-14T08:44:13Z</dcterms:modified>
</cp:coreProperties>
</file>