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40" b="0" i="0" u="none" strike="noStrike" baseline="0" dirty="0">
                <a:effectLst/>
              </a:rPr>
              <a:t>セクシュアルハラスメント防止対策の取組内容別企業割合（複数回答）</a:t>
            </a:r>
            <a:endParaRPr lang="ja-JP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'3'!$C$8</c:f>
              <c:strCache>
                <c:ptCount val="1"/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'3'!$B$9:$B$14</c:f>
              <c:strCache>
                <c:ptCount val="6"/>
                <c:pt idx="0">
                  <c:v>就業規則・労働協約等の書面で内容及び、あって
はならない旨の方針を明確化し、周知している</c:v>
                </c:pt>
                <c:pt idx="1">
                  <c:v>行為者については、厳正に対処する旨の方針・対処
の内容を就業規則等の文書に規定し、周知している</c:v>
                </c:pt>
                <c:pt idx="2">
                  <c:v>相談・苦情対応窓口を設置している</c:v>
                </c:pt>
                <c:pt idx="3">
                  <c:v>相談・苦情対応窓口担当者が内容や状況に適
切に対応できるように、研修等を実施している</c:v>
                </c:pt>
                <c:pt idx="4">
                  <c:v>当事者等のプライバシー保護に
必要な措置を講じ、周知している</c:v>
                </c:pt>
                <c:pt idx="5">
                  <c:v>相談したことや、調査への協力をしたこと等を理由
に不利益な取扱いをしないことを定め、周知している</c:v>
                </c:pt>
              </c:strCache>
            </c:strRef>
          </c:cat>
          <c:val>
            <c:numRef>
              <c:f>'3'!$C$9:$C$14</c:f>
              <c:numCache>
                <c:formatCode>General</c:formatCode>
                <c:ptCount val="6"/>
                <c:pt idx="0">
                  <c:v>69.5</c:v>
                </c:pt>
                <c:pt idx="1">
                  <c:v>50.5</c:v>
                </c:pt>
                <c:pt idx="2">
                  <c:v>49.5</c:v>
                </c:pt>
                <c:pt idx="3">
                  <c:v>22.1</c:v>
                </c:pt>
                <c:pt idx="4">
                  <c:v>50.2</c:v>
                </c:pt>
                <c:pt idx="5">
                  <c:v>47.6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06-4FEF-87CB-3951BE5CBA2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911061615"/>
        <c:axId val="1911063695"/>
      </c:barChart>
      <c:catAx>
        <c:axId val="191106161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11063695"/>
        <c:crosses val="autoZero"/>
        <c:auto val="1"/>
        <c:lblAlgn val="ctr"/>
        <c:lblOffset val="100"/>
        <c:noMultiLvlLbl val="0"/>
      </c:catAx>
      <c:valAx>
        <c:axId val="1911063695"/>
        <c:scaling>
          <c:orientation val="minMax"/>
          <c:max val="7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(%)</a:t>
                </a:r>
                <a:endParaRPr lang="ja-JP" altLang="en-US"/>
              </a:p>
            </c:rich>
          </c:tx>
          <c:layout>
            <c:manualLayout>
              <c:xMode val="edge"/>
              <c:yMode val="edge"/>
              <c:x val="0.93970297000261671"/>
              <c:y val="0.126987327188940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110616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96A64-5025-4F5B-9A8A-4FED2D1ABD5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CD68-6F4B-4459-B1F8-4B61D9B523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6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96A64-5025-4F5B-9A8A-4FED2D1ABD5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CD68-6F4B-4459-B1F8-4B61D9B523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6143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96A64-5025-4F5B-9A8A-4FED2D1ABD5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CD68-6F4B-4459-B1F8-4B61D9B523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9733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3080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55503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7322850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5643360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8404988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37541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06172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96A64-5025-4F5B-9A8A-4FED2D1ABD5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CD68-6F4B-4459-B1F8-4B61D9B523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990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96A64-5025-4F5B-9A8A-4FED2D1ABD5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CD68-6F4B-4459-B1F8-4B61D9B523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255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96A64-5025-4F5B-9A8A-4FED2D1ABD5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CD68-6F4B-4459-B1F8-4B61D9B523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4779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96A64-5025-4F5B-9A8A-4FED2D1ABD5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CD68-6F4B-4459-B1F8-4B61D9B523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7957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96A64-5025-4F5B-9A8A-4FED2D1ABD5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CD68-6F4B-4459-B1F8-4B61D9B523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1124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96A64-5025-4F5B-9A8A-4FED2D1ABD5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CD68-6F4B-4459-B1F8-4B61D9B523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4290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96A64-5025-4F5B-9A8A-4FED2D1ABD5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CD68-6F4B-4459-B1F8-4B61D9B523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137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96A64-5025-4F5B-9A8A-4FED2D1ABD5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9CD68-6F4B-4459-B1F8-4B61D9B523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814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96A64-5025-4F5B-9A8A-4FED2D1ABD5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9CD68-6F4B-4459-B1F8-4B61D9B523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00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549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CBC483F6-7837-4F0E-BEAF-873546FF6106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66700" y="1047750"/>
          <a:ext cx="8667750" cy="5314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127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2022-09-14T08:44:14Z</dcterms:created>
  <dcterms:modified xsi:type="dcterms:W3CDTF">2022-09-14T08:44:15Z</dcterms:modified>
</cp:coreProperties>
</file>