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ja-JP" altLang="en-US" dirty="0"/>
              <a:t>規模別セクシュアルハラスメント防止対策の取組の有無別企業割合</a:t>
            </a:r>
            <a:endParaRPr lang="ja-JP" dirty="0"/>
          </a:p>
        </c:rich>
      </c:tx>
      <c:layout>
        <c:manualLayout>
          <c:xMode val="edge"/>
          <c:yMode val="edge"/>
          <c:x val="0.15697844390738289"/>
          <c:y val="4.896313364055299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stacked"/>
        <c:varyColors val="0"/>
        <c:ser>
          <c:idx val="0"/>
          <c:order val="0"/>
          <c:tx>
            <c:strRef>
              <c:f>'2'!$C$8</c:f>
              <c:strCache>
                <c:ptCount val="1"/>
                <c:pt idx="0">
                  <c:v>取り組んでいる</c:v>
                </c:pt>
              </c:strCache>
            </c:strRef>
          </c:tx>
          <c:spPr>
            <a:solidFill>
              <a:srgbClr val="2A3151"/>
            </a:solidFill>
            <a:ln>
              <a:noFill/>
            </a:ln>
            <a:effectLst/>
          </c:spPr>
          <c:invertIfNegative val="0"/>
          <c:dLbls>
            <c:dLbl>
              <c:idx val="1"/>
              <c:numFmt formatCode="General" sourceLinked="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0-3C44-4BC2-BED2-8018D32FE445}"/>
                </c:ext>
              </c:extLst>
            </c:dLbl>
            <c:numFmt formatCode="#,##0.0_);[Red]\(#,##0.0\)" sourceLinked="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'2'!$B$9:$B$15</c:f>
              <c:strCache>
                <c:ptCount val="7"/>
                <c:pt idx="0">
                  <c:v>規模計</c:v>
                </c:pt>
                <c:pt idx="1">
                  <c:v>5,000人以上</c:v>
                </c:pt>
                <c:pt idx="2">
                  <c:v>1,000～4,999人</c:v>
                </c:pt>
                <c:pt idx="3">
                  <c:v>300～999人</c:v>
                </c:pt>
                <c:pt idx="4">
                  <c:v>100～299人</c:v>
                </c:pt>
                <c:pt idx="5">
                  <c:v>30～99人</c:v>
                </c:pt>
                <c:pt idx="6">
                  <c:v>10～29人</c:v>
                </c:pt>
              </c:strCache>
            </c:strRef>
          </c:cat>
          <c:val>
            <c:numRef>
              <c:f>'2'!$C$9:$C$15</c:f>
              <c:numCache>
                <c:formatCode>General</c:formatCode>
                <c:ptCount val="7"/>
                <c:pt idx="0">
                  <c:v>82</c:v>
                </c:pt>
                <c:pt idx="1">
                  <c:v>100</c:v>
                </c:pt>
                <c:pt idx="2">
                  <c:v>99.8</c:v>
                </c:pt>
                <c:pt idx="3">
                  <c:v>99.2</c:v>
                </c:pt>
                <c:pt idx="4">
                  <c:v>97.1</c:v>
                </c:pt>
                <c:pt idx="5">
                  <c:v>89</c:v>
                </c:pt>
                <c:pt idx="6">
                  <c:v>76.400000000000006</c:v>
                </c:pt>
              </c:numCache>
            </c:numRef>
          </c:val>
          <c:extLst>
            <c:ext xmlns:c16="http://schemas.microsoft.com/office/drawing/2014/chart" uri="{C3380CC4-5D6E-409C-BE32-E72D297353CC}">
              <c16:uniqueId val="{00000001-3C44-4BC2-BED2-8018D32FE445}"/>
            </c:ext>
          </c:extLst>
        </c:ser>
        <c:ser>
          <c:idx val="1"/>
          <c:order val="1"/>
          <c:tx>
            <c:strRef>
              <c:f>'2'!$D$8</c:f>
              <c:strCache>
                <c:ptCount val="1"/>
                <c:pt idx="0">
                  <c:v>取り組んでいない</c:v>
                </c:pt>
              </c:strCache>
            </c:strRef>
          </c:tx>
          <c:spPr>
            <a:solidFill>
              <a:srgbClr val="00468B"/>
            </a:solidFill>
            <a:ln>
              <a:noFill/>
            </a:ln>
            <a:effectLst/>
          </c:spPr>
          <c:invertIfNegative val="0"/>
          <c:dLbls>
            <c:dLbl>
              <c:idx val="0"/>
              <c:layout>
                <c:manualLayout>
                  <c:x val="0"/>
                  <c:y val="-2.879730759461518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C44-4BC2-BED2-8018D32FE445}"/>
                </c:ext>
              </c:extLst>
            </c:dLbl>
            <c:dLbl>
              <c:idx val="1"/>
              <c:layout>
                <c:manualLayout>
                  <c:x val="1.5105740181268881E-2"/>
                  <c:y val="3.4017925178630656E-7"/>
                </c:manualLayout>
              </c:layout>
              <c:numFmt formatCode="#,##0.0_);[Red]\(#,##0.0\)" sourceLinked="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4.5468277945619334E-2"/>
                      <c:h val="4.5074884792626724E-2"/>
                    </c:manualLayout>
                  </c15:layout>
                </c:ext>
                <c:ext xmlns:c16="http://schemas.microsoft.com/office/drawing/2014/chart" uri="{C3380CC4-5D6E-409C-BE32-E72D297353CC}">
                  <c16:uniqueId val="{00000003-3C44-4BC2-BED2-8018D32FE445}"/>
                </c:ext>
              </c:extLst>
            </c:dLbl>
            <c:dLbl>
              <c:idx val="2"/>
              <c:layout>
                <c:manualLayout>
                  <c:x val="1.6993957703927354E-2"/>
                  <c:y val="2.2678616791085278E-7"/>
                </c:manualLayout>
              </c:layout>
              <c:numFmt formatCode="#,##0.0_);[Red]\(#,##0.0\)" sourceLinked="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C44-4BC2-BED2-8018D32FE445}"/>
                </c:ext>
              </c:extLst>
            </c:dLbl>
            <c:dLbl>
              <c:idx val="3"/>
              <c:layout>
                <c:manualLayout>
                  <c:x val="1.8882175226585963E-2"/>
                  <c:y val="2.2678616796365554E-7"/>
                </c:manualLayout>
              </c:layout>
              <c:numFmt formatCode="#,##0.0_);[Red]\(#,##0.0\)" sourceLinked="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C44-4BC2-BED2-8018D32FE445}"/>
                </c:ext>
              </c:extLst>
            </c:dLbl>
            <c:dLbl>
              <c:idx val="4"/>
              <c:layout>
                <c:manualLayout>
                  <c:x val="2.8323262839879154E-2"/>
                  <c:y val="2.2678616785805001E-7"/>
                </c:manualLayout>
              </c:layout>
              <c:numFmt formatCode="#,##0.0_);[Red]\(#,##0.0\)" sourceLinked="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C44-4BC2-BED2-8018D32FE445}"/>
                </c:ext>
              </c:extLst>
            </c:dLbl>
            <c:numFmt formatCode="#,##0.0_);[Red]\(#,##0.0\)" sourceLinked="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'2'!$B$9:$B$15</c:f>
              <c:strCache>
                <c:ptCount val="7"/>
                <c:pt idx="0">
                  <c:v>規模計</c:v>
                </c:pt>
                <c:pt idx="1">
                  <c:v>5,000人以上</c:v>
                </c:pt>
                <c:pt idx="2">
                  <c:v>1,000～4,999人</c:v>
                </c:pt>
                <c:pt idx="3">
                  <c:v>300～999人</c:v>
                </c:pt>
                <c:pt idx="4">
                  <c:v>100～299人</c:v>
                </c:pt>
                <c:pt idx="5">
                  <c:v>30～99人</c:v>
                </c:pt>
                <c:pt idx="6">
                  <c:v>10～29人</c:v>
                </c:pt>
              </c:strCache>
            </c:strRef>
          </c:cat>
          <c:val>
            <c:numRef>
              <c:f>'2'!$D$9:$D$15</c:f>
              <c:numCache>
                <c:formatCode>General</c:formatCode>
                <c:ptCount val="7"/>
                <c:pt idx="0">
                  <c:v>18</c:v>
                </c:pt>
                <c:pt idx="1">
                  <c:v>0</c:v>
                </c:pt>
                <c:pt idx="2">
                  <c:v>0.2</c:v>
                </c:pt>
                <c:pt idx="3">
                  <c:v>0.8</c:v>
                </c:pt>
                <c:pt idx="4">
                  <c:v>2.9</c:v>
                </c:pt>
                <c:pt idx="5">
                  <c:v>11</c:v>
                </c:pt>
                <c:pt idx="6">
                  <c:v>23.6</c:v>
                </c:pt>
              </c:numCache>
            </c:numRef>
          </c:val>
          <c:extLst>
            <c:ext xmlns:c16="http://schemas.microsoft.com/office/drawing/2014/chart" uri="{C3380CC4-5D6E-409C-BE32-E72D297353CC}">
              <c16:uniqueId val="{00000007-3C44-4BC2-BED2-8018D32FE445}"/>
            </c:ext>
          </c:extLst>
        </c:ser>
        <c:dLbls>
          <c:dLblPos val="ctr"/>
          <c:showLegendKey val="0"/>
          <c:showVal val="1"/>
          <c:showCatName val="0"/>
          <c:showSerName val="0"/>
          <c:showPercent val="0"/>
          <c:showBubbleSize val="0"/>
        </c:dLbls>
        <c:gapWidth val="150"/>
        <c:overlap val="100"/>
        <c:axId val="1911061615"/>
        <c:axId val="1911063695"/>
      </c:barChart>
      <c:catAx>
        <c:axId val="1911061615"/>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911063695"/>
        <c:crosses val="autoZero"/>
        <c:auto val="1"/>
        <c:lblAlgn val="ctr"/>
        <c:lblOffset val="100"/>
        <c:noMultiLvlLbl val="0"/>
      </c:catAx>
      <c:valAx>
        <c:axId val="1911063695"/>
        <c:scaling>
          <c:orientation val="minMax"/>
          <c:max val="100"/>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ltLang="ja-JP"/>
                  <a:t>(%)</a:t>
                </a:r>
                <a:endParaRPr lang="ja-JP" altLang="en-US"/>
              </a:p>
            </c:rich>
          </c:tx>
          <c:layout>
            <c:manualLayout>
              <c:xMode val="edge"/>
              <c:yMode val="edge"/>
              <c:x val="0.93970297000261671"/>
              <c:y val="0.126987327188940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9110616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sz="1200"/>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237760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568417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3302398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090322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489209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294999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125790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4060730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88085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515251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1178168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232828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1134156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2663919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340265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1986390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3418918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1A2B96E-0E97-4438-B714-DC605439FFC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3731198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1A2B96E-0E97-4438-B714-DC605439FFCB}"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297033-425A-4B1C-A21F-A1C7367DE21F}" type="slidenum">
              <a:rPr kumimoji="1" lang="ja-JP" altLang="en-US" smtClean="0"/>
              <a:t>‹#›</a:t>
            </a:fld>
            <a:endParaRPr kumimoji="1" lang="ja-JP" altLang="en-US"/>
          </a:p>
        </p:txBody>
      </p:sp>
    </p:spTree>
    <p:extLst>
      <p:ext uri="{BB962C8B-B14F-4D97-AF65-F5344CB8AC3E}">
        <p14:creationId xmlns:p14="http://schemas.microsoft.com/office/powerpoint/2010/main" val="1848183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842237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60A35A69-8F17-49C3-8305-9EADFC081F53}"/>
              </a:ext>
            </a:extLst>
          </p:cNvPr>
          <p:cNvGraphicFramePr>
            <a:graphicFrameLocks/>
          </p:cNvGraphicFramePr>
          <p:nvPr>
            <p:extLst/>
          </p:nvPr>
        </p:nvGraphicFramePr>
        <p:xfrm>
          <a:off x="133350" y="952500"/>
          <a:ext cx="8705850" cy="5467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0060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13</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2022-09-14T08:44:16Z</dcterms:created>
  <dcterms:modified xsi:type="dcterms:W3CDTF">2022-09-14T08:44:16Z</dcterms:modified>
</cp:coreProperties>
</file>