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40" b="0" i="0" u="none" strike="noStrike" baseline="0" dirty="0">
                <a:effectLst/>
              </a:rPr>
              <a:t>産業別女性管理職割合</a:t>
            </a:r>
            <a:endParaRPr lang="ja-JP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'1'!$C$8</c:f>
              <c:strCache>
                <c:ptCount val="1"/>
                <c:pt idx="0">
                  <c:v>課長相当職以上(役員含む。)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'1'!$B$9:$B$25</c:f>
              <c:strCache>
                <c:ptCount val="17"/>
                <c:pt idx="0">
                  <c:v>産業計</c:v>
                </c:pt>
                <c:pt idx="1">
                  <c:v>鉱業，採石業，砂利採取業</c:v>
                </c:pt>
                <c:pt idx="2">
                  <c:v>建設業</c:v>
                </c:pt>
                <c:pt idx="3">
                  <c:v>製造業</c:v>
                </c:pt>
                <c:pt idx="4">
                  <c:v>電気・ガス・熱供給・水道業</c:v>
                </c:pt>
                <c:pt idx="5">
                  <c:v>情報通信業</c:v>
                </c:pt>
                <c:pt idx="6">
                  <c:v>運輸業，郵便業</c:v>
                </c:pt>
                <c:pt idx="7">
                  <c:v>卸売業，小売業</c:v>
                </c:pt>
                <c:pt idx="8">
                  <c:v>金融業，保険業</c:v>
                </c:pt>
                <c:pt idx="9">
                  <c:v>不動産業，物品賃貸業</c:v>
                </c:pt>
                <c:pt idx="10">
                  <c:v>学術研究，専門・技術サービス業</c:v>
                </c:pt>
                <c:pt idx="11">
                  <c:v>宿泊業，飲食サービス業</c:v>
                </c:pt>
                <c:pt idx="12">
                  <c:v>生活関連サービス業，娯楽業</c:v>
                </c:pt>
                <c:pt idx="13">
                  <c:v>教育，学習支援業</c:v>
                </c:pt>
                <c:pt idx="14">
                  <c:v>医療，福祉</c:v>
                </c:pt>
                <c:pt idx="15">
                  <c:v>複合サービス事業</c:v>
                </c:pt>
                <c:pt idx="16">
                  <c:v>サービス業（他に分類されないもの）</c:v>
                </c:pt>
              </c:strCache>
            </c:strRef>
          </c:cat>
          <c:val>
            <c:numRef>
              <c:f>'1'!$C$9:$C$25</c:f>
              <c:numCache>
                <c:formatCode>General</c:formatCode>
                <c:ptCount val="17"/>
                <c:pt idx="0">
                  <c:v>12.4</c:v>
                </c:pt>
                <c:pt idx="1">
                  <c:v>9.5</c:v>
                </c:pt>
                <c:pt idx="2">
                  <c:v>9.1999999999999993</c:v>
                </c:pt>
                <c:pt idx="3">
                  <c:v>8</c:v>
                </c:pt>
                <c:pt idx="4">
                  <c:v>3.2</c:v>
                </c:pt>
                <c:pt idx="5">
                  <c:v>9.6999999999999993</c:v>
                </c:pt>
                <c:pt idx="6">
                  <c:v>9.4</c:v>
                </c:pt>
                <c:pt idx="7">
                  <c:v>14.1</c:v>
                </c:pt>
                <c:pt idx="8">
                  <c:v>14</c:v>
                </c:pt>
                <c:pt idx="9">
                  <c:v>11.5</c:v>
                </c:pt>
                <c:pt idx="10">
                  <c:v>9.3000000000000007</c:v>
                </c:pt>
                <c:pt idx="11">
                  <c:v>19</c:v>
                </c:pt>
                <c:pt idx="12">
                  <c:v>23.5</c:v>
                </c:pt>
                <c:pt idx="13">
                  <c:v>22.5</c:v>
                </c:pt>
                <c:pt idx="14">
                  <c:v>49</c:v>
                </c:pt>
                <c:pt idx="15">
                  <c:v>8.1999999999999993</c:v>
                </c:pt>
                <c:pt idx="16">
                  <c:v>14.7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8C-44FE-8C9F-97511C6EA365}"/>
            </c:ext>
          </c:extLst>
        </c:ser>
        <c:ser>
          <c:idx val="1"/>
          <c:order val="1"/>
          <c:tx>
            <c:strRef>
              <c:f>'1'!$D$8</c:f>
              <c:strCache>
                <c:ptCount val="1"/>
                <c:pt idx="0">
                  <c:v>係長相当職以上(役員含む。)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'1'!$B$9:$B$25</c:f>
              <c:strCache>
                <c:ptCount val="17"/>
                <c:pt idx="0">
                  <c:v>産業計</c:v>
                </c:pt>
                <c:pt idx="1">
                  <c:v>鉱業，採石業，砂利採取業</c:v>
                </c:pt>
                <c:pt idx="2">
                  <c:v>建設業</c:v>
                </c:pt>
                <c:pt idx="3">
                  <c:v>製造業</c:v>
                </c:pt>
                <c:pt idx="4">
                  <c:v>電気・ガス・熱供給・水道業</c:v>
                </c:pt>
                <c:pt idx="5">
                  <c:v>情報通信業</c:v>
                </c:pt>
                <c:pt idx="6">
                  <c:v>運輸業，郵便業</c:v>
                </c:pt>
                <c:pt idx="7">
                  <c:v>卸売業，小売業</c:v>
                </c:pt>
                <c:pt idx="8">
                  <c:v>金融業，保険業</c:v>
                </c:pt>
                <c:pt idx="9">
                  <c:v>不動産業，物品賃貸業</c:v>
                </c:pt>
                <c:pt idx="10">
                  <c:v>学術研究，専門・技術サービス業</c:v>
                </c:pt>
                <c:pt idx="11">
                  <c:v>宿泊業，飲食サービス業</c:v>
                </c:pt>
                <c:pt idx="12">
                  <c:v>生活関連サービス業，娯楽業</c:v>
                </c:pt>
                <c:pt idx="13">
                  <c:v>教育，学習支援業</c:v>
                </c:pt>
                <c:pt idx="14">
                  <c:v>医療，福祉</c:v>
                </c:pt>
                <c:pt idx="15">
                  <c:v>複合サービス事業</c:v>
                </c:pt>
                <c:pt idx="16">
                  <c:v>サービス業（他に分類されないもの）</c:v>
                </c:pt>
              </c:strCache>
            </c:strRef>
          </c:cat>
          <c:val>
            <c:numRef>
              <c:f>'1'!$D$9:$D$25</c:f>
              <c:numCache>
                <c:formatCode>General</c:formatCode>
                <c:ptCount val="17"/>
                <c:pt idx="0">
                  <c:v>14.6</c:v>
                </c:pt>
                <c:pt idx="1">
                  <c:v>9.6999999999999993</c:v>
                </c:pt>
                <c:pt idx="2">
                  <c:v>9</c:v>
                </c:pt>
                <c:pt idx="3">
                  <c:v>9.3000000000000007</c:v>
                </c:pt>
                <c:pt idx="4">
                  <c:v>4.7</c:v>
                </c:pt>
                <c:pt idx="5">
                  <c:v>12.2</c:v>
                </c:pt>
                <c:pt idx="6">
                  <c:v>10.5</c:v>
                </c:pt>
                <c:pt idx="7">
                  <c:v>17.2</c:v>
                </c:pt>
                <c:pt idx="8">
                  <c:v>25.7</c:v>
                </c:pt>
                <c:pt idx="9">
                  <c:v>14.7</c:v>
                </c:pt>
                <c:pt idx="10">
                  <c:v>11.5</c:v>
                </c:pt>
                <c:pt idx="11">
                  <c:v>20.5</c:v>
                </c:pt>
                <c:pt idx="12">
                  <c:v>26.5</c:v>
                </c:pt>
                <c:pt idx="13">
                  <c:v>25.8</c:v>
                </c:pt>
                <c:pt idx="14">
                  <c:v>52.2</c:v>
                </c:pt>
                <c:pt idx="15">
                  <c:v>7.8</c:v>
                </c:pt>
                <c:pt idx="16">
                  <c:v>16.399999999999999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8C-44FE-8C9F-97511C6EA365}"/>
            </c:ext>
          </c:extLst>
        </c:ser>
        <c:ser>
          <c:idx val="2"/>
          <c:order val="2"/>
          <c:tx>
            <c:strRef>
              <c:f>'1'!$E$8</c:f>
              <c:strCache>
                <c:ptCount val="1"/>
                <c:pt idx="0">
                  <c:v>部長相当職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'1'!$B$9:$B$25</c:f>
              <c:strCache>
                <c:ptCount val="17"/>
                <c:pt idx="0">
                  <c:v>産業計</c:v>
                </c:pt>
                <c:pt idx="1">
                  <c:v>鉱業，採石業，砂利採取業</c:v>
                </c:pt>
                <c:pt idx="2">
                  <c:v>建設業</c:v>
                </c:pt>
                <c:pt idx="3">
                  <c:v>製造業</c:v>
                </c:pt>
                <c:pt idx="4">
                  <c:v>電気・ガス・熱供給・水道業</c:v>
                </c:pt>
                <c:pt idx="5">
                  <c:v>情報通信業</c:v>
                </c:pt>
                <c:pt idx="6">
                  <c:v>運輸業，郵便業</c:v>
                </c:pt>
                <c:pt idx="7">
                  <c:v>卸売業，小売業</c:v>
                </c:pt>
                <c:pt idx="8">
                  <c:v>金融業，保険業</c:v>
                </c:pt>
                <c:pt idx="9">
                  <c:v>不動産業，物品賃貸業</c:v>
                </c:pt>
                <c:pt idx="10">
                  <c:v>学術研究，専門・技術サービス業</c:v>
                </c:pt>
                <c:pt idx="11">
                  <c:v>宿泊業，飲食サービス業</c:v>
                </c:pt>
                <c:pt idx="12">
                  <c:v>生活関連サービス業，娯楽業</c:v>
                </c:pt>
                <c:pt idx="13">
                  <c:v>教育，学習支援業</c:v>
                </c:pt>
                <c:pt idx="14">
                  <c:v>医療，福祉</c:v>
                </c:pt>
                <c:pt idx="15">
                  <c:v>複合サービス事業</c:v>
                </c:pt>
                <c:pt idx="16">
                  <c:v>サービス業（他に分類されないもの）</c:v>
                </c:pt>
              </c:strCache>
            </c:strRef>
          </c:cat>
          <c:val>
            <c:numRef>
              <c:f>'1'!$E$9:$E$25</c:f>
              <c:numCache>
                <c:formatCode>General</c:formatCode>
                <c:ptCount val="17"/>
                <c:pt idx="0">
                  <c:v>8.4</c:v>
                </c:pt>
                <c:pt idx="1">
                  <c:v>5.9</c:v>
                </c:pt>
                <c:pt idx="2">
                  <c:v>4.4000000000000004</c:v>
                </c:pt>
                <c:pt idx="3">
                  <c:v>4.9000000000000004</c:v>
                </c:pt>
                <c:pt idx="4">
                  <c:v>1.6</c:v>
                </c:pt>
                <c:pt idx="5">
                  <c:v>9.4</c:v>
                </c:pt>
                <c:pt idx="6">
                  <c:v>4.3</c:v>
                </c:pt>
                <c:pt idx="7">
                  <c:v>8.8000000000000007</c:v>
                </c:pt>
                <c:pt idx="8">
                  <c:v>7.7</c:v>
                </c:pt>
                <c:pt idx="9">
                  <c:v>8.6999999999999993</c:v>
                </c:pt>
                <c:pt idx="10">
                  <c:v>7.2</c:v>
                </c:pt>
                <c:pt idx="11">
                  <c:v>11.3</c:v>
                </c:pt>
                <c:pt idx="12">
                  <c:v>19.7</c:v>
                </c:pt>
                <c:pt idx="13">
                  <c:v>21.8</c:v>
                </c:pt>
                <c:pt idx="14">
                  <c:v>54</c:v>
                </c:pt>
                <c:pt idx="15">
                  <c:v>1.9</c:v>
                </c:pt>
                <c:pt idx="16">
                  <c:v>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8C-44FE-8C9F-97511C6EA36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11061615"/>
        <c:axId val="1911063695"/>
      </c:barChart>
      <c:catAx>
        <c:axId val="191106161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11063695"/>
        <c:crosses val="autoZero"/>
        <c:auto val="1"/>
        <c:lblAlgn val="ctr"/>
        <c:lblOffset val="100"/>
        <c:noMultiLvlLbl val="0"/>
      </c:catAx>
      <c:valAx>
        <c:axId val="1911063695"/>
        <c:scaling>
          <c:orientation val="minMax"/>
          <c:max val="6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(%)</a:t>
                </a:r>
                <a:endParaRPr lang="ja-JP" altLang="en-US"/>
              </a:p>
            </c:rich>
          </c:tx>
          <c:layout>
            <c:manualLayout>
              <c:xMode val="edge"/>
              <c:yMode val="edge"/>
              <c:x val="0.95118588153842987"/>
              <c:y val="5.6717901600991667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9110616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7DB7-65CC-41E2-AA78-C76D322714D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D3E9-877F-401B-8160-03F724C40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3091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7DB7-65CC-41E2-AA78-C76D322714D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D3E9-877F-401B-8160-03F724C40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420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7DB7-65CC-41E2-AA78-C76D322714D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D3E9-877F-401B-8160-03F724C40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1022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393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1077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627041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82302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699939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15585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41551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7DB7-65CC-41E2-AA78-C76D322714D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D3E9-877F-401B-8160-03F724C40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1704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7DB7-65CC-41E2-AA78-C76D322714D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D3E9-877F-401B-8160-03F724C40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90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7DB7-65CC-41E2-AA78-C76D322714D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D3E9-877F-401B-8160-03F724C40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07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7DB7-65CC-41E2-AA78-C76D322714D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D3E9-877F-401B-8160-03F724C40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595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7DB7-65CC-41E2-AA78-C76D322714D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D3E9-877F-401B-8160-03F724C40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8504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7DB7-65CC-41E2-AA78-C76D322714D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D3E9-877F-401B-8160-03F724C40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30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7DB7-65CC-41E2-AA78-C76D322714D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D3E9-877F-401B-8160-03F724C40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956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D7DB7-65CC-41E2-AA78-C76D322714D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D3E9-877F-401B-8160-03F724C40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297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D7DB7-65CC-41E2-AA78-C76D322714D3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5D3E9-877F-401B-8160-03F724C408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348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465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A7797000-D2B1-41CB-BD78-705A1DB7C08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1450" y="981076"/>
          <a:ext cx="8705849" cy="5572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332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2022-09-14T08:44:17Z</dcterms:created>
  <dcterms:modified xsi:type="dcterms:W3CDTF">2022-09-14T08:44:17Z</dcterms:modified>
</cp:coreProperties>
</file>