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老後の生活費に対する考え方（性別）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3253430627206082"/>
          <c:y val="8.072758067712931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4936781656187056"/>
          <c:y val="0.11931161426138347"/>
          <c:w val="0.81432622861797443"/>
          <c:h val="0.6624480113062790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'18'!$D$8</c:f>
              <c:strCache>
                <c:ptCount val="1"/>
                <c:pt idx="0">
                  <c:v>老後の生活費は、働けるうちに準備し、家族や公的な援助には頼らないようにすべきである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ED-4A17-89B4-F3B3B1C6992E}"/>
              </c:ext>
            </c:extLst>
          </c:dPt>
          <c:dPt>
            <c:idx val="3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ED-4A17-89B4-F3B3B1C6992E}"/>
              </c:ext>
            </c:extLst>
          </c:dPt>
          <c:dPt>
            <c:idx val="5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9ED-4A17-89B4-F3B3B1C6992E}"/>
              </c:ext>
            </c:extLst>
          </c:dPt>
          <c:dPt>
            <c:idx val="7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9ED-4A17-89B4-F3B3B1C6992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'18'!$D$9:$D$16</c:f>
              <c:numCache>
                <c:formatCode>0.0</c:formatCode>
                <c:ptCount val="8"/>
                <c:pt idx="0">
                  <c:v>37.5</c:v>
                </c:pt>
                <c:pt idx="1">
                  <c:v>37.299999999999997</c:v>
                </c:pt>
                <c:pt idx="2">
                  <c:v>39.299999999999997</c:v>
                </c:pt>
                <c:pt idx="3">
                  <c:v>28.1</c:v>
                </c:pt>
                <c:pt idx="4">
                  <c:v>37.299999999999997</c:v>
                </c:pt>
                <c:pt idx="5">
                  <c:v>32.9</c:v>
                </c:pt>
                <c:pt idx="6">
                  <c:v>22</c:v>
                </c:pt>
                <c:pt idx="7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ED-4A17-89B4-F3B3B1C6992E}"/>
            </c:ext>
          </c:extLst>
        </c:ser>
        <c:ser>
          <c:idx val="1"/>
          <c:order val="1"/>
          <c:tx>
            <c:strRef>
              <c:f>'18'!$E$8</c:f>
              <c:strCache>
                <c:ptCount val="1"/>
                <c:pt idx="0">
                  <c:v>老後の生活費は、家族が面倒をみるべきである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9ED-4A17-89B4-F3B3B1C6992E}"/>
              </c:ext>
            </c:extLst>
          </c:dPt>
          <c:dPt>
            <c:idx val="3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09ED-4A17-89B4-F3B3B1C6992E}"/>
              </c:ext>
            </c:extLst>
          </c:dPt>
          <c:dPt>
            <c:idx val="5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09ED-4A17-89B4-F3B3B1C6992E}"/>
              </c:ext>
            </c:extLst>
          </c:dPt>
          <c:dPt>
            <c:idx val="7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09ED-4A17-89B4-F3B3B1C6992E}"/>
              </c:ext>
            </c:extLst>
          </c:dPt>
          <c:dLbls>
            <c:dLbl>
              <c:idx val="0"/>
              <c:layout>
                <c:manualLayout>
                  <c:x val="0"/>
                  <c:y val="-3.20366132723112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9ED-4A17-89B4-F3B3B1C6992E}"/>
                </c:ext>
              </c:extLst>
            </c:dLbl>
            <c:dLbl>
              <c:idx val="1"/>
              <c:layout>
                <c:manualLayout>
                  <c:x val="0"/>
                  <c:y val="-3.66132723112128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9ED-4A17-89B4-F3B3B1C6992E}"/>
                </c:ext>
              </c:extLst>
            </c:dLbl>
            <c:dLbl>
              <c:idx val="6"/>
              <c:layout>
                <c:manualLayout>
                  <c:x val="0"/>
                  <c:y val="-3.66132723112128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9ED-4A17-89B4-F3B3B1C6992E}"/>
                </c:ext>
              </c:extLst>
            </c:dLbl>
            <c:dLbl>
              <c:idx val="7"/>
              <c:layout>
                <c:manualLayout>
                  <c:x val="-6.3217660508788928E-17"/>
                  <c:y val="-3.20366132723112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9ED-4A17-89B4-F3B3B1C699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'18'!$E$9:$E$16</c:f>
              <c:numCache>
                <c:formatCode>0.0</c:formatCode>
                <c:ptCount val="8"/>
                <c:pt idx="0">
                  <c:v>1.2</c:v>
                </c:pt>
                <c:pt idx="1">
                  <c:v>2.1</c:v>
                </c:pt>
                <c:pt idx="2">
                  <c:v>6.8</c:v>
                </c:pt>
                <c:pt idx="3">
                  <c:v>4.3</c:v>
                </c:pt>
                <c:pt idx="4">
                  <c:v>4.0999999999999996</c:v>
                </c:pt>
                <c:pt idx="5">
                  <c:v>4.9000000000000004</c:v>
                </c:pt>
                <c:pt idx="6">
                  <c:v>0.9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09ED-4A17-89B4-F3B3B1C6992E}"/>
            </c:ext>
          </c:extLst>
        </c:ser>
        <c:ser>
          <c:idx val="2"/>
          <c:order val="2"/>
          <c:tx>
            <c:strRef>
              <c:f>'18'!$F$8</c:f>
              <c:strCache>
                <c:ptCount val="1"/>
                <c:pt idx="0">
                  <c:v>老後の生活費は、社会保障など公的な援助によってまかなわれるべきである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9ED-4A17-89B4-F3B3B1C6992E}"/>
              </c:ext>
            </c:extLst>
          </c:dPt>
          <c:dPt>
            <c:idx val="3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9ED-4A17-89B4-F3B3B1C6992E}"/>
              </c:ext>
            </c:extLst>
          </c:dPt>
          <c:dPt>
            <c:idx val="5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9ED-4A17-89B4-F3B3B1C6992E}"/>
              </c:ext>
            </c:extLst>
          </c:dPt>
          <c:dPt>
            <c:idx val="7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9ED-4A17-89B4-F3B3B1C6992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'18'!$F$9:$F$16</c:f>
              <c:numCache>
                <c:formatCode>0.0</c:formatCode>
                <c:ptCount val="8"/>
                <c:pt idx="0">
                  <c:v>53.6</c:v>
                </c:pt>
                <c:pt idx="1">
                  <c:v>47.1</c:v>
                </c:pt>
                <c:pt idx="2">
                  <c:v>40.5</c:v>
                </c:pt>
                <c:pt idx="3">
                  <c:v>48</c:v>
                </c:pt>
                <c:pt idx="4">
                  <c:v>52.2</c:v>
                </c:pt>
                <c:pt idx="5">
                  <c:v>53</c:v>
                </c:pt>
                <c:pt idx="6">
                  <c:v>63.4</c:v>
                </c:pt>
                <c:pt idx="7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09ED-4A17-89B4-F3B3B1C6992E}"/>
            </c:ext>
          </c:extLst>
        </c:ser>
        <c:ser>
          <c:idx val="3"/>
          <c:order val="3"/>
          <c:tx>
            <c:strRef>
              <c:f>'18'!$G$8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09ED-4A17-89B4-F3B3B1C6992E}"/>
              </c:ext>
            </c:extLst>
          </c:dPt>
          <c:dPt>
            <c:idx val="3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09ED-4A17-89B4-F3B3B1C6992E}"/>
              </c:ext>
            </c:extLst>
          </c:dPt>
          <c:dPt>
            <c:idx val="5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09ED-4A17-89B4-F3B3B1C6992E}"/>
              </c:ext>
            </c:extLst>
          </c:dPt>
          <c:dPt>
            <c:idx val="7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09ED-4A17-89B4-F3B3B1C6992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'18'!$G$9:$G$16</c:f>
              <c:numCache>
                <c:formatCode>0.0</c:formatCode>
                <c:ptCount val="8"/>
                <c:pt idx="0">
                  <c:v>5.0999999999999996</c:v>
                </c:pt>
                <c:pt idx="1">
                  <c:v>11</c:v>
                </c:pt>
                <c:pt idx="2">
                  <c:v>8.6999999999999993</c:v>
                </c:pt>
                <c:pt idx="3">
                  <c:v>14.5</c:v>
                </c:pt>
                <c:pt idx="4">
                  <c:v>4.5</c:v>
                </c:pt>
                <c:pt idx="5">
                  <c:v>4.5</c:v>
                </c:pt>
                <c:pt idx="6">
                  <c:v>5.0999999999999996</c:v>
                </c:pt>
                <c:pt idx="7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09ED-4A17-89B4-F3B3B1C6992E}"/>
            </c:ext>
          </c:extLst>
        </c:ser>
        <c:ser>
          <c:idx val="4"/>
          <c:order val="4"/>
          <c:tx>
            <c:strRef>
              <c:f>'18'!$H$8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9ED-4A17-89B4-F3B3B1C6992E}"/>
              </c:ext>
            </c:extLst>
          </c:dPt>
          <c:dPt>
            <c:idx val="3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9ED-4A17-89B4-F3B3B1C6992E}"/>
              </c:ext>
            </c:extLst>
          </c:dPt>
          <c:dPt>
            <c:idx val="5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09ED-4A17-89B4-F3B3B1C6992E}"/>
              </c:ext>
            </c:extLst>
          </c:dPt>
          <c:dPt>
            <c:idx val="7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09ED-4A17-89B4-F3B3B1C6992E}"/>
              </c:ext>
            </c:extLst>
          </c:dPt>
          <c:dLbls>
            <c:dLbl>
              <c:idx val="0"/>
              <c:layout>
                <c:manualLayout>
                  <c:x val="2.758620689655172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09ED-4A17-89B4-F3B3B1C6992E}"/>
                </c:ext>
              </c:extLst>
            </c:dLbl>
            <c:dLbl>
              <c:idx val="1"/>
              <c:layout>
                <c:manualLayout>
                  <c:x val="2.758620689655159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09ED-4A17-89B4-F3B3B1C6992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09ED-4A17-89B4-F3B3B1C6992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09ED-4A17-89B4-F3B3B1C6992E}"/>
                </c:ext>
              </c:extLst>
            </c:dLbl>
            <c:dLbl>
              <c:idx val="4"/>
              <c:layout>
                <c:manualLayout>
                  <c:x val="2.0689655172413668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09ED-4A17-89B4-F3B3B1C6992E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09ED-4A17-89B4-F3B3B1C6992E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09ED-4A17-89B4-F3B3B1C6992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09ED-4A17-89B4-F3B3B1C699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'18'!$H$9:$H$16</c:f>
              <c:numCache>
                <c:formatCode>0.0</c:formatCode>
                <c:ptCount val="8"/>
                <c:pt idx="0">
                  <c:v>2.6</c:v>
                </c:pt>
                <c:pt idx="1">
                  <c:v>2.5</c:v>
                </c:pt>
                <c:pt idx="2">
                  <c:v>4.7</c:v>
                </c:pt>
                <c:pt idx="3">
                  <c:v>5.2</c:v>
                </c:pt>
                <c:pt idx="4">
                  <c:v>1.9</c:v>
                </c:pt>
                <c:pt idx="5">
                  <c:v>4.7</c:v>
                </c:pt>
                <c:pt idx="6">
                  <c:v>8.5</c:v>
                </c:pt>
                <c:pt idx="7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2-09ED-4A17-89B4-F3B3B1C699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065571544936193E-2"/>
          <c:y val="0.80702974628171475"/>
          <c:w val="0.91123649199022538"/>
          <c:h val="0.17766421024295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0.1817</cdr:x>
      <cdr:y>0.81949</cdr:y>
    </cdr:from>
    <cdr:to>
      <cdr:x>0.18987</cdr:x>
      <cdr:y>0.831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11184BEC-59C8-53D9-E598-29B50352F8C4}"/>
            </a:ext>
          </a:extLst>
        </cdr:cNvPr>
        <cdr:cNvSpPr>
          <a:spLocks xmlns:a="http://schemas.openxmlformats.org/drawingml/2006/main"/>
        </cdr:cNvSpPr>
      </cdr:nvSpPr>
      <cdr:spPr>
        <a:xfrm xmlns:a="http://schemas.openxmlformats.org/drawingml/2006/main">
          <a:off x="1334564" y="4557570"/>
          <a:ext cx="59987" cy="63997"/>
        </a:xfrm>
        <a:prstGeom xmlns:a="http://schemas.openxmlformats.org/drawingml/2006/main" prst="rect">
          <a:avLst/>
        </a:prstGeom>
        <a:solidFill xmlns:a="http://schemas.openxmlformats.org/drawingml/2006/main">
          <a:srgbClr val="40001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0.18188</cdr:x>
      <cdr:y>0.85376</cdr:y>
    </cdr:from>
    <cdr:to>
      <cdr:x>0.1911</cdr:x>
      <cdr:y>0.86527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93DD9895-5EBB-F58A-0B03-6C18AA721CA6}"/>
            </a:ext>
          </a:extLst>
        </cdr:cNvPr>
        <cdr:cNvSpPr>
          <a:spLocks xmlns:a="http://schemas.openxmlformats.org/drawingml/2006/main"/>
        </cdr:cNvSpPr>
      </cdr:nvSpPr>
      <cdr:spPr>
        <a:xfrm xmlns:a="http://schemas.openxmlformats.org/drawingml/2006/main">
          <a:off x="1335864" y="4748165"/>
          <a:ext cx="67719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70404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0.18018</cdr:x>
      <cdr:y>0.89002</cdr:y>
    </cdr:from>
    <cdr:to>
      <cdr:x>0.1894</cdr:x>
      <cdr:y>0.90153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FCC7001E-8044-1ACE-E48B-FABD4E8174B1}"/>
            </a:ext>
          </a:extLst>
        </cdr:cNvPr>
        <cdr:cNvSpPr>
          <a:spLocks xmlns:a="http://schemas.openxmlformats.org/drawingml/2006/main"/>
        </cdr:cNvSpPr>
      </cdr:nvSpPr>
      <cdr:spPr>
        <a:xfrm xmlns:a="http://schemas.openxmlformats.org/drawingml/2006/main">
          <a:off x="1323346" y="4949824"/>
          <a:ext cx="67719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6F002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0.17957</cdr:x>
      <cdr:y>0.92519</cdr:y>
    </cdr:from>
    <cdr:to>
      <cdr:x>0.1888</cdr:x>
      <cdr:y>0.9367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F1D216D-DD99-6DB4-F61E-72D8E3A6F366}"/>
            </a:ext>
          </a:extLst>
        </cdr:cNvPr>
        <cdr:cNvSpPr>
          <a:spLocks xmlns:a="http://schemas.openxmlformats.org/drawingml/2006/main"/>
        </cdr:cNvSpPr>
      </cdr:nvSpPr>
      <cdr:spPr>
        <a:xfrm xmlns:a="http://schemas.openxmlformats.org/drawingml/2006/main">
          <a:off x="1318887" y="5145421"/>
          <a:ext cx="67792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93406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0.17944</cdr:x>
      <cdr:y>0.96298</cdr:y>
    </cdr:from>
    <cdr:to>
      <cdr:x>0.18812</cdr:x>
      <cdr:y>0.97449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6D7537B5-CC26-D105-7D75-71F3A3091126}"/>
            </a:ext>
          </a:extLst>
        </cdr:cNvPr>
        <cdr:cNvSpPr>
          <a:spLocks xmlns:a="http://schemas.openxmlformats.org/drawingml/2006/main"/>
        </cdr:cNvSpPr>
      </cdr:nvSpPr>
      <cdr:spPr>
        <a:xfrm xmlns:a="http://schemas.openxmlformats.org/drawingml/2006/main">
          <a:off x="1317966" y="5355603"/>
          <a:ext cx="63712" cy="63997"/>
        </a:xfrm>
        <a:prstGeom xmlns:a="http://schemas.openxmlformats.org/drawingml/2006/main" prst="rect">
          <a:avLst/>
        </a:prstGeom>
        <a:solidFill xmlns:a="http://schemas.openxmlformats.org/drawingml/2006/main">
          <a:srgbClr val="A3344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61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4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319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082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8637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53268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8711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1949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687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9460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77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66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5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64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81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01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57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656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D1E79-02DD-4523-9DB2-6A70D69C675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E7ACE-7FF0-4D32-BE83-5448AB42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56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00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96A4DCB-C59D-A744-812A-D78426EFA6C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89000" y="1079500"/>
          <a:ext cx="7366000" cy="527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855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2022-09-14T08:44:48Z</dcterms:created>
  <dcterms:modified xsi:type="dcterms:W3CDTF">2022-09-14T08:44:48Z</dcterms:modified>
</cp:coreProperties>
</file>