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老後の生活費に対する考え方（第８回比較）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28311768461374759"/>
          <c:y val="1.03191048487360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'17'!$D$8</c:f>
              <c:strCache>
                <c:ptCount val="1"/>
                <c:pt idx="0">
                  <c:v>老後の生活費は、働けるうちに準備し、家族や公的な援助には頼らないようにすべきである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'17'!$D$9:$D$16</c:f>
              <c:numCache>
                <c:formatCode>0.0</c:formatCode>
                <c:ptCount val="8"/>
                <c:pt idx="0">
                  <c:v>37.4</c:v>
                </c:pt>
                <c:pt idx="1">
                  <c:v>45.7</c:v>
                </c:pt>
                <c:pt idx="2">
                  <c:v>32.799999999999997</c:v>
                </c:pt>
                <c:pt idx="3">
                  <c:v>43.6</c:v>
                </c:pt>
                <c:pt idx="4">
                  <c:v>34.9</c:v>
                </c:pt>
                <c:pt idx="5">
                  <c:v>35</c:v>
                </c:pt>
                <c:pt idx="6">
                  <c:v>17.899999999999999</c:v>
                </c:pt>
                <c:pt idx="7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0D-4844-80F5-7E001A90B9D0}"/>
            </c:ext>
          </c:extLst>
        </c:ser>
        <c:ser>
          <c:idx val="1"/>
          <c:order val="1"/>
          <c:tx>
            <c:strRef>
              <c:f>'17'!$E$8</c:f>
              <c:strCache>
                <c:ptCount val="1"/>
                <c:pt idx="0">
                  <c:v>老後の生活費は、家族が面倒をみるべきである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66132723112127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0D-4844-80F5-7E001A90B9D0}"/>
                </c:ext>
              </c:extLst>
            </c:dLbl>
            <c:dLbl>
              <c:idx val="6"/>
              <c:layout>
                <c:manualLayout>
                  <c:x val="0"/>
                  <c:y val="-3.20366132723112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0D-4844-80F5-7E001A90B9D0}"/>
                </c:ext>
              </c:extLst>
            </c:dLbl>
            <c:dLbl>
              <c:idx val="7"/>
              <c:layout>
                <c:manualLayout>
                  <c:x val="0"/>
                  <c:y val="-3.66132723112128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0D-4844-80F5-7E001A90B9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'17'!$E$9:$E$16</c:f>
              <c:numCache>
                <c:formatCode>0.0</c:formatCode>
                <c:ptCount val="8"/>
                <c:pt idx="0">
                  <c:v>1.7</c:v>
                </c:pt>
                <c:pt idx="1">
                  <c:v>6</c:v>
                </c:pt>
                <c:pt idx="2">
                  <c:v>5.4</c:v>
                </c:pt>
                <c:pt idx="3">
                  <c:v>5.9</c:v>
                </c:pt>
                <c:pt idx="4">
                  <c:v>4.5</c:v>
                </c:pt>
                <c:pt idx="5">
                  <c:v>7.3</c:v>
                </c:pt>
                <c:pt idx="6">
                  <c:v>1</c:v>
                </c:pt>
                <c:pt idx="7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0D-4844-80F5-7E001A90B9D0}"/>
            </c:ext>
          </c:extLst>
        </c:ser>
        <c:ser>
          <c:idx val="2"/>
          <c:order val="2"/>
          <c:tx>
            <c:strRef>
              <c:f>'17'!$F$8</c:f>
              <c:strCache>
                <c:ptCount val="1"/>
                <c:pt idx="0">
                  <c:v>老後の生活費は、社会保障など公的な援助によってまかなわれるべきである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'17'!$F$9:$F$16</c:f>
              <c:numCache>
                <c:formatCode>0.0</c:formatCode>
                <c:ptCount val="8"/>
                <c:pt idx="0">
                  <c:v>50.2</c:v>
                </c:pt>
                <c:pt idx="1">
                  <c:v>44.9</c:v>
                </c:pt>
                <c:pt idx="2">
                  <c:v>44.8</c:v>
                </c:pt>
                <c:pt idx="3">
                  <c:v>42.3</c:v>
                </c:pt>
                <c:pt idx="4">
                  <c:v>52.6</c:v>
                </c:pt>
                <c:pt idx="5">
                  <c:v>50.3</c:v>
                </c:pt>
                <c:pt idx="6">
                  <c:v>65.7</c:v>
                </c:pt>
                <c:pt idx="7">
                  <c:v>75.3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B0D-4844-80F5-7E001A90B9D0}"/>
            </c:ext>
          </c:extLst>
        </c:ser>
        <c:ser>
          <c:idx val="3"/>
          <c:order val="3"/>
          <c:tx>
            <c:strRef>
              <c:f>'17'!$G$8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'17'!$G$9:$G$16</c:f>
              <c:numCache>
                <c:formatCode>0.0</c:formatCode>
                <c:ptCount val="8"/>
                <c:pt idx="0">
                  <c:v>8.1999999999999993</c:v>
                </c:pt>
                <c:pt idx="1">
                  <c:v>3.4</c:v>
                </c:pt>
                <c:pt idx="2">
                  <c:v>12</c:v>
                </c:pt>
                <c:pt idx="3">
                  <c:v>7.8</c:v>
                </c:pt>
                <c:pt idx="4">
                  <c:v>4.5</c:v>
                </c:pt>
                <c:pt idx="5">
                  <c:v>4.5</c:v>
                </c:pt>
                <c:pt idx="6">
                  <c:v>6.3</c:v>
                </c:pt>
                <c:pt idx="7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0D-4844-80F5-7E001A90B9D0}"/>
            </c:ext>
          </c:extLst>
        </c:ser>
        <c:ser>
          <c:idx val="4"/>
          <c:order val="4"/>
          <c:tx>
            <c:strRef>
              <c:f>'17'!$H$8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02702702702702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0D-4844-80F5-7E001A90B9D0}"/>
                </c:ext>
              </c:extLst>
            </c:dLbl>
            <c:dLbl>
              <c:idx val="1"/>
              <c:layout>
                <c:manualLayout>
                  <c:x val="1.82982616651418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0D-4844-80F5-7E001A90B9D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0D-4844-80F5-7E001A90B9D0}"/>
                </c:ext>
              </c:extLst>
            </c:dLbl>
            <c:dLbl>
              <c:idx val="3"/>
              <c:layout>
                <c:manualLayout>
                  <c:x val="2.01280878316559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B0D-4844-80F5-7E001A90B9D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B0D-4844-80F5-7E001A90B9D0}"/>
                </c:ext>
              </c:extLst>
            </c:dLbl>
            <c:dLbl>
              <c:idx val="5"/>
              <c:layout>
                <c:manualLayout>
                  <c:x val="2.8855341562034474E-2"/>
                  <c:y val="1.801834267284095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B0D-4844-80F5-7E001A90B9D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B0D-4844-80F5-7E001A90B9D0}"/>
                </c:ext>
              </c:extLst>
            </c:dLbl>
            <c:dLbl>
              <c:idx val="7"/>
              <c:layout>
                <c:manualLayout>
                  <c:x val="1.8298261665141813E-2"/>
                  <c:y val="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B0D-4844-80F5-7E001A90B9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'17'!$H$9:$H$16</c:f>
              <c:numCache>
                <c:formatCode>0.0</c:formatCode>
                <c:ptCount val="8"/>
                <c:pt idx="0">
                  <c:v>2.6</c:v>
                </c:pt>
                <c:pt idx="1">
                  <c:v>0</c:v>
                </c:pt>
                <c:pt idx="2">
                  <c:v>5</c:v>
                </c:pt>
                <c:pt idx="3">
                  <c:v>0.5</c:v>
                </c:pt>
                <c:pt idx="4">
                  <c:v>3.5</c:v>
                </c:pt>
                <c:pt idx="5">
                  <c:v>2.9</c:v>
                </c:pt>
                <c:pt idx="6">
                  <c:v>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B0D-4844-80F5-7E001A90B9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89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66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387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09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6442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86824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08764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81806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564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1544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76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83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12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52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84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19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74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10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3BE5A-3832-4772-9A9D-73A417653A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749D-EE2B-4913-82B5-B984C32A6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63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F55DA32-9107-6F4A-97C2-42661D1BA54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12800" y="1066800"/>
          <a:ext cx="7518400" cy="529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3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2022-09-14T08:44:50Z</dcterms:created>
  <dcterms:modified xsi:type="dcterms:W3CDTF">2022-09-14T08:44:50Z</dcterms:modified>
</cp:coreProperties>
</file>