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老後の生活費に対する考え方（第８回比較）</a:t>
            </a:r>
            <a:r>
              <a:rPr lang="ja-JP" altLang="en-US" sz="1400" b="0" i="0" u="none" strike="noStrike" baseline="0" dirty="0"/>
              <a:t> </a:t>
            </a:r>
            <a:endParaRPr lang="ja-JP" altLang="en-US" sz="1400" dirty="0"/>
          </a:p>
        </c:rich>
      </c:tx>
      <c:layout>
        <c:manualLayout>
          <c:xMode val="edge"/>
          <c:yMode val="edge"/>
          <c:x val="0.28311768461374759"/>
          <c:y val="1.03191048487360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'17'!$D$8</c:f>
              <c:strCache>
                <c:ptCount val="1"/>
                <c:pt idx="0">
                  <c:v>老後の生活費は、働けるうちに準備し、家族や公的な援助には頼らないようにすべきである</c:v>
                </c:pt>
              </c:strCache>
            </c:strRef>
          </c:tx>
          <c:spPr>
            <a:solidFill>
              <a:srgbClr val="00215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'17'!$B$9:$C$16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'17'!$D$9:$D$16</c:f>
              <c:numCache>
                <c:formatCode>0.0</c:formatCode>
                <c:ptCount val="8"/>
                <c:pt idx="0">
                  <c:v>37.4</c:v>
                </c:pt>
                <c:pt idx="1">
                  <c:v>45.7</c:v>
                </c:pt>
                <c:pt idx="2">
                  <c:v>32.799999999999997</c:v>
                </c:pt>
                <c:pt idx="3">
                  <c:v>43.6</c:v>
                </c:pt>
                <c:pt idx="4">
                  <c:v>34.9</c:v>
                </c:pt>
                <c:pt idx="5">
                  <c:v>35</c:v>
                </c:pt>
                <c:pt idx="6">
                  <c:v>17.899999999999999</c:v>
                </c:pt>
                <c:pt idx="7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0D-4844-80F5-7E001A90B9D0}"/>
            </c:ext>
          </c:extLst>
        </c:ser>
        <c:ser>
          <c:idx val="1"/>
          <c:order val="1"/>
          <c:tx>
            <c:strRef>
              <c:f>'17'!$E$8</c:f>
              <c:strCache>
                <c:ptCount val="1"/>
                <c:pt idx="0">
                  <c:v>老後の生活費は、家族が面倒をみるべきである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66132723112127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0D-4844-80F5-7E001A90B9D0}"/>
                </c:ext>
              </c:extLst>
            </c:dLbl>
            <c:dLbl>
              <c:idx val="6"/>
              <c:layout>
                <c:manualLayout>
                  <c:x val="0"/>
                  <c:y val="-3.20366132723112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0D-4844-80F5-7E001A90B9D0}"/>
                </c:ext>
              </c:extLst>
            </c:dLbl>
            <c:dLbl>
              <c:idx val="7"/>
              <c:layout>
                <c:manualLayout>
                  <c:x val="0"/>
                  <c:y val="-3.66132723112128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0D-4844-80F5-7E001A90B9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'17'!$B$9:$C$16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'17'!$E$9:$E$16</c:f>
              <c:numCache>
                <c:formatCode>0.0</c:formatCode>
                <c:ptCount val="8"/>
                <c:pt idx="0">
                  <c:v>1.7</c:v>
                </c:pt>
                <c:pt idx="1">
                  <c:v>6</c:v>
                </c:pt>
                <c:pt idx="2">
                  <c:v>5.4</c:v>
                </c:pt>
                <c:pt idx="3">
                  <c:v>5.9</c:v>
                </c:pt>
                <c:pt idx="4">
                  <c:v>4.5</c:v>
                </c:pt>
                <c:pt idx="5">
                  <c:v>7.3</c:v>
                </c:pt>
                <c:pt idx="6">
                  <c:v>1</c:v>
                </c:pt>
                <c:pt idx="7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B0D-4844-80F5-7E001A90B9D0}"/>
            </c:ext>
          </c:extLst>
        </c:ser>
        <c:ser>
          <c:idx val="2"/>
          <c:order val="2"/>
          <c:tx>
            <c:strRef>
              <c:f>'17'!$F$8</c:f>
              <c:strCache>
                <c:ptCount val="1"/>
                <c:pt idx="0">
                  <c:v>老後の生活費は、社会保障など公的な援助によってまかなわれるべきである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'17'!$B$9:$C$16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'17'!$F$9:$F$16</c:f>
              <c:numCache>
                <c:formatCode>0.0</c:formatCode>
                <c:ptCount val="8"/>
                <c:pt idx="0">
                  <c:v>50.2</c:v>
                </c:pt>
                <c:pt idx="1">
                  <c:v>44.9</c:v>
                </c:pt>
                <c:pt idx="2">
                  <c:v>44.8</c:v>
                </c:pt>
                <c:pt idx="3">
                  <c:v>42.3</c:v>
                </c:pt>
                <c:pt idx="4">
                  <c:v>52.6</c:v>
                </c:pt>
                <c:pt idx="5">
                  <c:v>50.3</c:v>
                </c:pt>
                <c:pt idx="6">
                  <c:v>65.7</c:v>
                </c:pt>
                <c:pt idx="7">
                  <c:v>75.3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B0D-4844-80F5-7E001A90B9D0}"/>
            </c:ext>
          </c:extLst>
        </c:ser>
        <c:ser>
          <c:idx val="3"/>
          <c:order val="3"/>
          <c:tx>
            <c:strRef>
              <c:f>'17'!$G$8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rgbClr val="4074A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'17'!$B$9:$C$16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'17'!$G$9:$G$16</c:f>
              <c:numCache>
                <c:formatCode>0.0</c:formatCode>
                <c:ptCount val="8"/>
                <c:pt idx="0">
                  <c:v>8.1999999999999993</c:v>
                </c:pt>
                <c:pt idx="1">
                  <c:v>3.4</c:v>
                </c:pt>
                <c:pt idx="2">
                  <c:v>12</c:v>
                </c:pt>
                <c:pt idx="3">
                  <c:v>7.8</c:v>
                </c:pt>
                <c:pt idx="4">
                  <c:v>4.5</c:v>
                </c:pt>
                <c:pt idx="5">
                  <c:v>4.5</c:v>
                </c:pt>
                <c:pt idx="6">
                  <c:v>6.3</c:v>
                </c:pt>
                <c:pt idx="7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0D-4844-80F5-7E001A90B9D0}"/>
            </c:ext>
          </c:extLst>
        </c:ser>
        <c:ser>
          <c:idx val="4"/>
          <c:order val="4"/>
          <c:tx>
            <c:strRef>
              <c:f>'17'!$H$8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702702702702702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0D-4844-80F5-7E001A90B9D0}"/>
                </c:ext>
              </c:extLst>
            </c:dLbl>
            <c:dLbl>
              <c:idx val="1"/>
              <c:layout>
                <c:manualLayout>
                  <c:x val="1.829826166514181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B0D-4844-80F5-7E001A90B9D0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B0D-4844-80F5-7E001A90B9D0}"/>
                </c:ext>
              </c:extLst>
            </c:dLbl>
            <c:dLbl>
              <c:idx val="3"/>
              <c:layout>
                <c:manualLayout>
                  <c:x val="2.012808783165599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B0D-4844-80F5-7E001A90B9D0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B0D-4844-80F5-7E001A90B9D0}"/>
                </c:ext>
              </c:extLst>
            </c:dLbl>
            <c:dLbl>
              <c:idx val="5"/>
              <c:layout>
                <c:manualLayout>
                  <c:x val="2.8855341562034474E-2"/>
                  <c:y val="1.8018342672840953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B0D-4844-80F5-7E001A90B9D0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B0D-4844-80F5-7E001A90B9D0}"/>
                </c:ext>
              </c:extLst>
            </c:dLbl>
            <c:dLbl>
              <c:idx val="7"/>
              <c:layout>
                <c:manualLayout>
                  <c:x val="1.8298261665141813E-2"/>
                  <c:y val="9.573431617518950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B0D-4844-80F5-7E001A90B9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'17'!$B$9:$C$16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'17'!$H$9:$H$16</c:f>
              <c:numCache>
                <c:formatCode>0.0</c:formatCode>
                <c:ptCount val="8"/>
                <c:pt idx="0">
                  <c:v>2.6</c:v>
                </c:pt>
                <c:pt idx="1">
                  <c:v>0</c:v>
                </c:pt>
                <c:pt idx="2">
                  <c:v>5</c:v>
                </c:pt>
                <c:pt idx="3">
                  <c:v>0.5</c:v>
                </c:pt>
                <c:pt idx="4">
                  <c:v>3.5</c:v>
                </c:pt>
                <c:pt idx="5">
                  <c:v>2.9</c:v>
                </c:pt>
                <c:pt idx="6">
                  <c:v>9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B0D-4844-80F5-7E001A90B9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660314320"/>
        <c:axId val="659643888"/>
      </c:barChart>
      <c:catAx>
        <c:axId val="6603143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59643888"/>
        <c:crosses val="autoZero"/>
        <c:auto val="1"/>
        <c:lblAlgn val="ctr"/>
        <c:lblOffset val="100"/>
        <c:noMultiLvlLbl val="0"/>
      </c:catAx>
      <c:valAx>
        <c:axId val="659643888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031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BE5A-3832-4772-9A9D-73A417653A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749D-EE2B-4913-82B5-B984C32A6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897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BE5A-3832-4772-9A9D-73A417653A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749D-EE2B-4913-82B5-B984C32A6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66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BE5A-3832-4772-9A9D-73A417653A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749D-EE2B-4913-82B5-B984C32A6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387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109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6442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986824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408764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81806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45640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15444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BE5A-3832-4772-9A9D-73A417653A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749D-EE2B-4913-82B5-B984C32A6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76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BE5A-3832-4772-9A9D-73A417653A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749D-EE2B-4913-82B5-B984C32A6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838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BE5A-3832-4772-9A9D-73A417653A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749D-EE2B-4913-82B5-B984C32A6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129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BE5A-3832-4772-9A9D-73A417653A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749D-EE2B-4913-82B5-B984C32A6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523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BE5A-3832-4772-9A9D-73A417653A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749D-EE2B-4913-82B5-B984C32A6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84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BE5A-3832-4772-9A9D-73A417653A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749D-EE2B-4913-82B5-B984C32A6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190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BE5A-3832-4772-9A9D-73A417653A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749D-EE2B-4913-82B5-B984C32A6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744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BE5A-3832-4772-9A9D-73A417653A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749D-EE2B-4913-82B5-B984C32A6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106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3BE5A-3832-4772-9A9D-73A417653A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A749D-EE2B-4913-82B5-B984C32A6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637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2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DF55DA32-9107-6F4A-97C2-42661D1BA54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12800" y="1066800"/>
          <a:ext cx="7518400" cy="5295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3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2022-09-14T08:44:50Z</dcterms:created>
  <dcterms:modified xsi:type="dcterms:W3CDTF">2022-09-14T08:44:50Z</dcterms:modified>
</cp:coreProperties>
</file>