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社会保障制度の水準や負担の在り方（性別）</a:t>
            </a:r>
            <a:r>
              <a:rPr lang="ja-JP" altLang="en-US" sz="1400" b="0" i="0" u="none" strike="noStrike" baseline="0" dirty="0"/>
              <a:t> </a:t>
            </a:r>
            <a:endParaRPr lang="ja-JP" altLang="en-US" sz="1400" dirty="0"/>
          </a:p>
        </c:rich>
      </c:tx>
      <c:layout>
        <c:manualLayout>
          <c:xMode val="edge"/>
          <c:yMode val="edge"/>
          <c:x val="0.28223961444474616"/>
          <c:y val="8.072758067712931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4936781656187056"/>
          <c:y val="0.11931161426138347"/>
          <c:w val="0.81432622861797443"/>
          <c:h val="0.6624480113062790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'16'!$D$8</c:f>
              <c:strCache>
                <c:ptCount val="1"/>
                <c:pt idx="0">
                  <c:v>たとえ、今後、税や保険料の負担を増やすこととなっても、社会保障制度の現在の水準は向上させるべき</c:v>
                </c:pt>
              </c:strCache>
            </c:strRef>
          </c:tx>
          <c:spPr>
            <a:solidFill>
              <a:srgbClr val="00215D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40001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DA5-4C0C-A8E5-CFCD7CAC97EB}"/>
              </c:ext>
            </c:extLst>
          </c:dPt>
          <c:dPt>
            <c:idx val="3"/>
            <c:invertIfNegative val="0"/>
            <c:bubble3D val="0"/>
            <c:spPr>
              <a:solidFill>
                <a:srgbClr val="40001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DA5-4C0C-A8E5-CFCD7CAC97EB}"/>
              </c:ext>
            </c:extLst>
          </c:dPt>
          <c:dPt>
            <c:idx val="5"/>
            <c:invertIfNegative val="0"/>
            <c:bubble3D val="0"/>
            <c:spPr>
              <a:solidFill>
                <a:srgbClr val="40001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DA5-4C0C-A8E5-CFCD7CAC97EB}"/>
              </c:ext>
            </c:extLst>
          </c:dPt>
          <c:dPt>
            <c:idx val="7"/>
            <c:invertIfNegative val="0"/>
            <c:bubble3D val="0"/>
            <c:spPr>
              <a:solidFill>
                <a:srgbClr val="40001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DA5-4C0C-A8E5-CFCD7CAC97E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'16'!$B$9:$C$16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'16'!$D$9:$D$16</c:f>
              <c:numCache>
                <c:formatCode>0.0</c:formatCode>
                <c:ptCount val="8"/>
                <c:pt idx="0">
                  <c:v>29</c:v>
                </c:pt>
                <c:pt idx="1">
                  <c:v>22.9</c:v>
                </c:pt>
                <c:pt idx="2">
                  <c:v>34.6</c:v>
                </c:pt>
                <c:pt idx="3">
                  <c:v>37.9</c:v>
                </c:pt>
                <c:pt idx="4">
                  <c:v>48.6</c:v>
                </c:pt>
                <c:pt idx="5">
                  <c:v>43.6</c:v>
                </c:pt>
                <c:pt idx="6">
                  <c:v>55</c:v>
                </c:pt>
                <c:pt idx="7">
                  <c:v>54.6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DA5-4C0C-A8E5-CFCD7CAC97EB}"/>
            </c:ext>
          </c:extLst>
        </c:ser>
        <c:ser>
          <c:idx val="1"/>
          <c:order val="1"/>
          <c:tx>
            <c:strRef>
              <c:f>'16'!$E$8</c:f>
              <c:strCache>
                <c:ptCount val="1"/>
                <c:pt idx="0">
                  <c:v>たとえ、今後、税や保険料の負担を増やすこととなっても、社会保障制度の現在の水準はできるだけ維持すべき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70404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ADA5-4C0C-A8E5-CFCD7CAC97EB}"/>
              </c:ext>
            </c:extLst>
          </c:dPt>
          <c:dPt>
            <c:idx val="3"/>
            <c:invertIfNegative val="0"/>
            <c:bubble3D val="0"/>
            <c:spPr>
              <a:solidFill>
                <a:srgbClr val="70404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ADA5-4C0C-A8E5-CFCD7CAC97EB}"/>
              </c:ext>
            </c:extLst>
          </c:dPt>
          <c:dPt>
            <c:idx val="5"/>
            <c:invertIfNegative val="0"/>
            <c:bubble3D val="0"/>
            <c:spPr>
              <a:solidFill>
                <a:srgbClr val="70404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ADA5-4C0C-A8E5-CFCD7CAC97EB}"/>
              </c:ext>
            </c:extLst>
          </c:dPt>
          <c:dPt>
            <c:idx val="7"/>
            <c:invertIfNegative val="0"/>
            <c:bubble3D val="0"/>
            <c:spPr>
              <a:solidFill>
                <a:srgbClr val="70404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ADA5-4C0C-A8E5-CFCD7CAC97E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'16'!$B$9:$C$16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'16'!$E$9:$E$16</c:f>
              <c:numCache>
                <c:formatCode>0.0</c:formatCode>
                <c:ptCount val="8"/>
                <c:pt idx="0">
                  <c:v>42.5</c:v>
                </c:pt>
                <c:pt idx="1">
                  <c:v>40.200000000000003</c:v>
                </c:pt>
                <c:pt idx="2">
                  <c:v>37.4</c:v>
                </c:pt>
                <c:pt idx="3">
                  <c:v>32</c:v>
                </c:pt>
                <c:pt idx="4">
                  <c:v>32.200000000000003</c:v>
                </c:pt>
                <c:pt idx="5">
                  <c:v>32.4</c:v>
                </c:pt>
                <c:pt idx="6">
                  <c:v>19.100000000000001</c:v>
                </c:pt>
                <c:pt idx="7">
                  <c:v>14.9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DA5-4C0C-A8E5-CFCD7CAC97EB}"/>
            </c:ext>
          </c:extLst>
        </c:ser>
        <c:ser>
          <c:idx val="2"/>
          <c:order val="2"/>
          <c:tx>
            <c:strRef>
              <c:f>'16'!$F$8</c:f>
              <c:strCache>
                <c:ptCount val="1"/>
                <c:pt idx="0">
                  <c:v>できるだけ、今後、税や保険料の負担を増やさないようにするためには、社会保障制度の現在の水準が下がってもやむを得ない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6F002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ADA5-4C0C-A8E5-CFCD7CAC97EB}"/>
              </c:ext>
            </c:extLst>
          </c:dPt>
          <c:dPt>
            <c:idx val="3"/>
            <c:invertIfNegative val="0"/>
            <c:bubble3D val="0"/>
            <c:spPr>
              <a:solidFill>
                <a:srgbClr val="6F002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ADA5-4C0C-A8E5-CFCD7CAC97EB}"/>
              </c:ext>
            </c:extLst>
          </c:dPt>
          <c:dPt>
            <c:idx val="5"/>
            <c:invertIfNegative val="0"/>
            <c:bubble3D val="0"/>
            <c:spPr>
              <a:solidFill>
                <a:srgbClr val="6F002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ADA5-4C0C-A8E5-CFCD7CAC97EB}"/>
              </c:ext>
            </c:extLst>
          </c:dPt>
          <c:dPt>
            <c:idx val="7"/>
            <c:invertIfNegative val="0"/>
            <c:bubble3D val="0"/>
            <c:spPr>
              <a:solidFill>
                <a:srgbClr val="6F002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ADA5-4C0C-A8E5-CFCD7CAC97E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'16'!$B$9:$C$16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'16'!$F$9:$F$16</c:f>
              <c:numCache>
                <c:formatCode>0.0</c:formatCode>
                <c:ptCount val="8"/>
                <c:pt idx="0">
                  <c:v>10.8</c:v>
                </c:pt>
                <c:pt idx="1">
                  <c:v>10.5</c:v>
                </c:pt>
                <c:pt idx="2">
                  <c:v>12.9</c:v>
                </c:pt>
                <c:pt idx="3">
                  <c:v>9.1</c:v>
                </c:pt>
                <c:pt idx="4">
                  <c:v>8.6999999999999993</c:v>
                </c:pt>
                <c:pt idx="5">
                  <c:v>7.8</c:v>
                </c:pt>
                <c:pt idx="6">
                  <c:v>5.4</c:v>
                </c:pt>
                <c:pt idx="7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ADA5-4C0C-A8E5-CFCD7CAC97EB}"/>
            </c:ext>
          </c:extLst>
        </c:ser>
        <c:ser>
          <c:idx val="3"/>
          <c:order val="3"/>
          <c:tx>
            <c:strRef>
              <c:f>'16'!$G$8</c:f>
              <c:strCache>
                <c:ptCount val="1"/>
                <c:pt idx="0">
                  <c:v>わからない</c:v>
                </c:pt>
              </c:strCache>
            </c:strRef>
          </c:tx>
          <c:spPr>
            <a:solidFill>
              <a:srgbClr val="4074A8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93406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C-ADA5-4C0C-A8E5-CFCD7CAC97EB}"/>
              </c:ext>
            </c:extLst>
          </c:dPt>
          <c:dPt>
            <c:idx val="3"/>
            <c:invertIfNegative val="0"/>
            <c:bubble3D val="0"/>
            <c:spPr>
              <a:solidFill>
                <a:srgbClr val="93406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E-ADA5-4C0C-A8E5-CFCD7CAC97EB}"/>
              </c:ext>
            </c:extLst>
          </c:dPt>
          <c:dPt>
            <c:idx val="5"/>
            <c:invertIfNegative val="0"/>
            <c:bubble3D val="0"/>
            <c:spPr>
              <a:solidFill>
                <a:srgbClr val="93406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0-ADA5-4C0C-A8E5-CFCD7CAC97EB}"/>
              </c:ext>
            </c:extLst>
          </c:dPt>
          <c:dPt>
            <c:idx val="7"/>
            <c:invertIfNegative val="0"/>
            <c:bubble3D val="0"/>
            <c:spPr>
              <a:solidFill>
                <a:srgbClr val="93406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2-ADA5-4C0C-A8E5-CFCD7CAC97E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'16'!$B$9:$C$16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'16'!$G$9:$G$16</c:f>
              <c:numCache>
                <c:formatCode>0.0</c:formatCode>
                <c:ptCount val="8"/>
                <c:pt idx="0">
                  <c:v>13.2</c:v>
                </c:pt>
                <c:pt idx="1">
                  <c:v>22.3</c:v>
                </c:pt>
                <c:pt idx="2">
                  <c:v>15.1</c:v>
                </c:pt>
                <c:pt idx="3">
                  <c:v>21</c:v>
                </c:pt>
                <c:pt idx="4">
                  <c:v>6.8</c:v>
                </c:pt>
                <c:pt idx="5">
                  <c:v>12</c:v>
                </c:pt>
                <c:pt idx="6">
                  <c:v>13.9</c:v>
                </c:pt>
                <c:pt idx="7">
                  <c:v>20.8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3-ADA5-4C0C-A8E5-CFCD7CAC97EB}"/>
            </c:ext>
          </c:extLst>
        </c:ser>
        <c:ser>
          <c:idx val="4"/>
          <c:order val="4"/>
          <c:tx>
            <c:strRef>
              <c:f>'16'!$H$8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A3344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ADA5-4C0C-A8E5-CFCD7CAC97EB}"/>
              </c:ext>
            </c:extLst>
          </c:dPt>
          <c:dPt>
            <c:idx val="3"/>
            <c:invertIfNegative val="0"/>
            <c:bubble3D val="0"/>
            <c:spPr>
              <a:solidFill>
                <a:srgbClr val="A3344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ADA5-4C0C-A8E5-CFCD7CAC97EB}"/>
              </c:ext>
            </c:extLst>
          </c:dPt>
          <c:dPt>
            <c:idx val="5"/>
            <c:invertIfNegative val="0"/>
            <c:bubble3D val="0"/>
            <c:spPr>
              <a:solidFill>
                <a:srgbClr val="A3344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ADA5-4C0C-A8E5-CFCD7CAC97EB}"/>
              </c:ext>
            </c:extLst>
          </c:dPt>
          <c:dPt>
            <c:idx val="7"/>
            <c:invertIfNegative val="0"/>
            <c:bubble3D val="0"/>
            <c:spPr>
              <a:solidFill>
                <a:srgbClr val="A3344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B-ADA5-4C0C-A8E5-CFCD7CAC97E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ADA5-4C0C-A8E5-CFCD7CAC97EB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ADA5-4C0C-A8E5-CFCD7CAC97EB}"/>
                </c:ext>
              </c:extLst>
            </c:dLbl>
            <c:dLbl>
              <c:idx val="2"/>
              <c:layout>
                <c:manualLayout>
                  <c:x val="1.6000340144796558E-2"/>
                  <c:y val="1.7973812155689161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ADA5-4C0C-A8E5-CFCD7CAC97EB}"/>
                </c:ext>
              </c:extLst>
            </c:dLbl>
            <c:dLbl>
              <c:idx val="3"/>
              <c:layout>
                <c:manualLayout>
                  <c:x val="1.713178350418915E-2"/>
                  <c:y val="4.0173549734854571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ADA5-4C0C-A8E5-CFCD7CAC97EB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ADA5-4C0C-A8E5-CFCD7CAC97EB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ADA5-4C0C-A8E5-CFCD7CAC97EB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ADA5-4C0C-A8E5-CFCD7CAC97EB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ADA5-4C0C-A8E5-CFCD7CAC97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'16'!$B$9:$C$16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'16'!$H$9:$H$16</c:f>
              <c:numCache>
                <c:formatCode>0.0</c:formatCode>
                <c:ptCount val="8"/>
                <c:pt idx="0">
                  <c:v>4.5</c:v>
                </c:pt>
                <c:pt idx="1">
                  <c:v>4.0999999999999996</c:v>
                </c:pt>
                <c:pt idx="2">
                  <c:v>0</c:v>
                </c:pt>
                <c:pt idx="3">
                  <c:v>0</c:v>
                </c:pt>
                <c:pt idx="4">
                  <c:v>3.6</c:v>
                </c:pt>
                <c:pt idx="5">
                  <c:v>4.2</c:v>
                </c:pt>
                <c:pt idx="6">
                  <c:v>6.6</c:v>
                </c:pt>
                <c:pt idx="7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0-ADA5-4C0C-A8E5-CFCD7CAC97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660314320"/>
        <c:axId val="659643888"/>
      </c:barChart>
      <c:catAx>
        <c:axId val="6603143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59643888"/>
        <c:crosses val="autoZero"/>
        <c:auto val="1"/>
        <c:lblAlgn val="ctr"/>
        <c:lblOffset val="100"/>
        <c:noMultiLvlLbl val="0"/>
      </c:catAx>
      <c:valAx>
        <c:axId val="659643888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0314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2065571544936193E-2"/>
          <c:y val="0.80702974628171475"/>
          <c:w val="0.91123649199022538"/>
          <c:h val="0.17766421024295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0.0605</cdr:x>
      <cdr:y>0.81759</cdr:y>
    </cdr:from>
    <cdr:to>
      <cdr:x>0.06972</cdr:x>
      <cdr:y>0.83058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11184BEC-59C8-53D9-E598-29B50352F8C4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445613" y="4537553"/>
          <a:ext cx="67914" cy="72093"/>
        </a:xfrm>
        <a:prstGeom xmlns:a="http://schemas.openxmlformats.org/drawingml/2006/main" prst="rect">
          <a:avLst/>
        </a:prstGeom>
        <a:solidFill xmlns:a="http://schemas.openxmlformats.org/drawingml/2006/main">
          <a:srgbClr val="400015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0.05945</cdr:x>
      <cdr:y>0.85376</cdr:y>
    </cdr:from>
    <cdr:to>
      <cdr:x>0.06867</cdr:x>
      <cdr:y>0.86675</cdr:y>
    </cdr:to>
    <cdr:sp macro="" textlink="">
      <cdr:nvSpPr>
        <cdr:cNvPr id="3" name="正方形/長方形 2">
          <a:extLst xmlns:a="http://schemas.openxmlformats.org/drawingml/2006/main">
            <a:ext uri="{FF2B5EF4-FFF2-40B4-BE49-F238E27FC236}">
              <a16:creationId xmlns:a16="http://schemas.microsoft.com/office/drawing/2014/main" id="{93DD9895-5EBB-F58A-0B03-6C18AA721CA6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437916" y="4738288"/>
          <a:ext cx="67915" cy="72093"/>
        </a:xfrm>
        <a:prstGeom xmlns:a="http://schemas.openxmlformats.org/drawingml/2006/main" prst="rect">
          <a:avLst/>
        </a:prstGeom>
        <a:solidFill xmlns:a="http://schemas.openxmlformats.org/drawingml/2006/main">
          <a:srgbClr val="70404F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0.05952</cdr:x>
      <cdr:y>0.89002</cdr:y>
    </cdr:from>
    <cdr:to>
      <cdr:x>0.06874</cdr:x>
      <cdr:y>0.90301</cdr:y>
    </cdr:to>
    <cdr:sp macro="" textlink="">
      <cdr:nvSpPr>
        <cdr:cNvPr id="4" name="正方形/長方形 3">
          <a:extLst xmlns:a="http://schemas.openxmlformats.org/drawingml/2006/main">
            <a:ext uri="{FF2B5EF4-FFF2-40B4-BE49-F238E27FC236}">
              <a16:creationId xmlns:a16="http://schemas.microsoft.com/office/drawing/2014/main" id="{FCC7001E-8044-1ACE-E48B-FABD4E8174B1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438389" y="4939513"/>
          <a:ext cx="67914" cy="72094"/>
        </a:xfrm>
        <a:prstGeom xmlns:a="http://schemas.openxmlformats.org/drawingml/2006/main" prst="rect">
          <a:avLst/>
        </a:prstGeom>
        <a:solidFill xmlns:a="http://schemas.openxmlformats.org/drawingml/2006/main">
          <a:srgbClr val="6F002F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0.0598</cdr:x>
      <cdr:y>0.92519</cdr:y>
    </cdr:from>
    <cdr:to>
      <cdr:x>0.06903</cdr:x>
      <cdr:y>0.93818</cdr:y>
    </cdr:to>
    <cdr:sp macro="" textlink="">
      <cdr:nvSpPr>
        <cdr:cNvPr id="5" name="正方形/長方形 4">
          <a:extLst xmlns:a="http://schemas.openxmlformats.org/drawingml/2006/main">
            <a:ext uri="{FF2B5EF4-FFF2-40B4-BE49-F238E27FC236}">
              <a16:creationId xmlns:a16="http://schemas.microsoft.com/office/drawing/2014/main" id="{2F1D216D-DD99-6DB4-F61E-72D8E3A6F366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440510" y="5134698"/>
          <a:ext cx="67988" cy="72094"/>
        </a:xfrm>
        <a:prstGeom xmlns:a="http://schemas.openxmlformats.org/drawingml/2006/main" prst="rect">
          <a:avLst/>
        </a:prstGeom>
        <a:solidFill xmlns:a="http://schemas.openxmlformats.org/drawingml/2006/main">
          <a:srgbClr val="934063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0.06044</cdr:x>
      <cdr:y>0.96226</cdr:y>
    </cdr:from>
    <cdr:to>
      <cdr:x>0.06967</cdr:x>
      <cdr:y>0.97525</cdr:y>
    </cdr:to>
    <cdr:sp macro="" textlink="">
      <cdr:nvSpPr>
        <cdr:cNvPr id="6" name="正方形/長方形 5">
          <a:extLst xmlns:a="http://schemas.openxmlformats.org/drawingml/2006/main">
            <a:ext uri="{FF2B5EF4-FFF2-40B4-BE49-F238E27FC236}">
              <a16:creationId xmlns:a16="http://schemas.microsoft.com/office/drawing/2014/main" id="{6D7537B5-CC26-D105-7D75-71F3A3091126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445209" y="5340428"/>
          <a:ext cx="67988" cy="72093"/>
        </a:xfrm>
        <a:prstGeom xmlns:a="http://schemas.openxmlformats.org/drawingml/2006/main" prst="rect">
          <a:avLst/>
        </a:prstGeom>
        <a:solidFill xmlns:a="http://schemas.openxmlformats.org/drawingml/2006/main">
          <a:srgbClr val="A3344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C451-7855-40A2-A60B-FFFE1E910CC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5AEB-00A6-4EF3-8DB9-EFAEE69F4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661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C451-7855-40A2-A60B-FFFE1E910CC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5AEB-00A6-4EF3-8DB9-EFAEE69F4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387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C451-7855-40A2-A60B-FFFE1E910CC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5AEB-00A6-4EF3-8DB9-EFAEE69F4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652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297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8127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41762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958940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963308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785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70154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C451-7855-40A2-A60B-FFFE1E910CC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5AEB-00A6-4EF3-8DB9-EFAEE69F4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041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C451-7855-40A2-A60B-FFFE1E910CC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5AEB-00A6-4EF3-8DB9-EFAEE69F4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151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C451-7855-40A2-A60B-FFFE1E910CC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5AEB-00A6-4EF3-8DB9-EFAEE69F4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82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C451-7855-40A2-A60B-FFFE1E910CC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5AEB-00A6-4EF3-8DB9-EFAEE69F4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0097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C451-7855-40A2-A60B-FFFE1E910CC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5AEB-00A6-4EF3-8DB9-EFAEE69F4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2202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C451-7855-40A2-A60B-FFFE1E910CC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5AEB-00A6-4EF3-8DB9-EFAEE69F4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052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C451-7855-40A2-A60B-FFFE1E910CC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5AEB-00A6-4EF3-8DB9-EFAEE69F4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114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C451-7855-40A2-A60B-FFFE1E910CC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5AEB-00A6-4EF3-8DB9-EFAEE69F4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5604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9C451-7855-40A2-A60B-FFFE1E910CC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95AEB-00A6-4EF3-8DB9-EFAEE69F4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8038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183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6B15268A-A455-1944-8F3D-68071A6C061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89000" y="1041400"/>
          <a:ext cx="7366000" cy="53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535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2022-09-14T08:44:49Z</dcterms:created>
  <dcterms:modified xsi:type="dcterms:W3CDTF">2022-09-14T08:44:49Z</dcterms:modified>
</cp:coreProperties>
</file>