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社会保障制度の水準や負担の在り方（第８回比較）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25440146839753142"/>
          <c:y val="1.03191048487360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'15'!$D$8</c:f>
              <c:strCache>
                <c:ptCount val="1"/>
                <c:pt idx="0">
                  <c:v>たとえ、今後、税や保険料の負担を増やすこととなっても、社会保障制度の現在の水準は向上させるべき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'15'!$D$9:$D$16</c:f>
              <c:numCache>
                <c:formatCode>0.0</c:formatCode>
                <c:ptCount val="8"/>
                <c:pt idx="0">
                  <c:v>25.8</c:v>
                </c:pt>
                <c:pt idx="1">
                  <c:v>28.4</c:v>
                </c:pt>
                <c:pt idx="2">
                  <c:v>36.5</c:v>
                </c:pt>
                <c:pt idx="3">
                  <c:v>44.2</c:v>
                </c:pt>
                <c:pt idx="4">
                  <c:v>45.8</c:v>
                </c:pt>
                <c:pt idx="5">
                  <c:v>46.8</c:v>
                </c:pt>
                <c:pt idx="6">
                  <c:v>54.8</c:v>
                </c:pt>
                <c:pt idx="7">
                  <c:v>51.7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C0-4CEA-A575-528F67587825}"/>
            </c:ext>
          </c:extLst>
        </c:ser>
        <c:ser>
          <c:idx val="1"/>
          <c:order val="1"/>
          <c:tx>
            <c:strRef>
              <c:f>'15'!$E$8</c:f>
              <c:strCache>
                <c:ptCount val="1"/>
                <c:pt idx="0">
                  <c:v>たとえ、今後、税や保険料の負担を増やすこととなっても、社会保障制度の現在の水準はできるだけ維持すべき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'15'!$E$9:$E$16</c:f>
              <c:numCache>
                <c:formatCode>0.0</c:formatCode>
                <c:ptCount val="8"/>
                <c:pt idx="0">
                  <c:v>41.3</c:v>
                </c:pt>
                <c:pt idx="1">
                  <c:v>36.700000000000003</c:v>
                </c:pt>
                <c:pt idx="2">
                  <c:v>34.299999999999997</c:v>
                </c:pt>
                <c:pt idx="3">
                  <c:v>32.700000000000003</c:v>
                </c:pt>
                <c:pt idx="4">
                  <c:v>32.299999999999997</c:v>
                </c:pt>
                <c:pt idx="5">
                  <c:v>33.9</c:v>
                </c:pt>
                <c:pt idx="6">
                  <c:v>17</c:v>
                </c:pt>
                <c:pt idx="7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C0-4CEA-A575-528F67587825}"/>
            </c:ext>
          </c:extLst>
        </c:ser>
        <c:ser>
          <c:idx val="2"/>
          <c:order val="2"/>
          <c:tx>
            <c:strRef>
              <c:f>'15'!$F$8</c:f>
              <c:strCache>
                <c:ptCount val="1"/>
                <c:pt idx="0">
                  <c:v>できるだけ、今後、税や保険料の負担を増やさないようにするためには、社会保障制度の現在の水準が下がってもやむを得ない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'15'!$F$9:$F$16</c:f>
              <c:numCache>
                <c:formatCode>0.0</c:formatCode>
                <c:ptCount val="8"/>
                <c:pt idx="0">
                  <c:v>10.6</c:v>
                </c:pt>
                <c:pt idx="1">
                  <c:v>19.5</c:v>
                </c:pt>
                <c:pt idx="2">
                  <c:v>10.7</c:v>
                </c:pt>
                <c:pt idx="3">
                  <c:v>9.5</c:v>
                </c:pt>
                <c:pt idx="4">
                  <c:v>8.1999999999999993</c:v>
                </c:pt>
                <c:pt idx="5">
                  <c:v>10.6</c:v>
                </c:pt>
                <c:pt idx="6">
                  <c:v>4.5</c:v>
                </c:pt>
                <c:pt idx="7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C0-4CEA-A575-528F67587825}"/>
            </c:ext>
          </c:extLst>
        </c:ser>
        <c:ser>
          <c:idx val="3"/>
          <c:order val="3"/>
          <c:tx>
            <c:strRef>
              <c:f>'15'!$G$8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'15'!$G$9:$G$16</c:f>
              <c:numCache>
                <c:formatCode>0.0</c:formatCode>
                <c:ptCount val="8"/>
                <c:pt idx="0">
                  <c:v>18</c:v>
                </c:pt>
                <c:pt idx="1">
                  <c:v>15.5</c:v>
                </c:pt>
                <c:pt idx="2">
                  <c:v>18.5</c:v>
                </c:pt>
                <c:pt idx="3">
                  <c:v>13.7</c:v>
                </c:pt>
                <c:pt idx="4">
                  <c:v>9.6999999999999993</c:v>
                </c:pt>
                <c:pt idx="5">
                  <c:v>8.6</c:v>
                </c:pt>
                <c:pt idx="6">
                  <c:v>17.3</c:v>
                </c:pt>
                <c:pt idx="7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C0-4CEA-A575-528F67587825}"/>
            </c:ext>
          </c:extLst>
        </c:ser>
        <c:ser>
          <c:idx val="4"/>
          <c:order val="4"/>
          <c:tx>
            <c:strRef>
              <c:f>'15'!$H$8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C0-4CEA-A575-528F67587825}"/>
                </c:ext>
              </c:extLst>
            </c:dLbl>
            <c:dLbl>
              <c:idx val="1"/>
              <c:layout>
                <c:manualLayout>
                  <c:x val="1.82982616651418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C0-4CEA-A575-528F67587825}"/>
                </c:ext>
              </c:extLst>
            </c:dLbl>
            <c:dLbl>
              <c:idx val="2"/>
              <c:layout>
                <c:manualLayout>
                  <c:x val="2.5617566331198535E-2"/>
                  <c:y val="4.786715808759475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C0-4CEA-A575-528F67587825}"/>
                </c:ext>
              </c:extLst>
            </c:dLbl>
            <c:dLbl>
              <c:idx val="3"/>
              <c:layout>
                <c:manualLayout>
                  <c:x val="2.01280878316559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C0-4CEA-A575-528F6758782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7C0-4CEA-A575-528F67587825}"/>
                </c:ext>
              </c:extLst>
            </c:dLbl>
            <c:dLbl>
              <c:idx val="5"/>
              <c:layout>
                <c:manualLayout>
                  <c:x val="2.3787740164684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C0-4CEA-A575-528F675878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7C0-4CEA-A575-528F67587825}"/>
                </c:ext>
              </c:extLst>
            </c:dLbl>
            <c:dLbl>
              <c:idx val="7"/>
              <c:layout>
                <c:manualLayout>
                  <c:x val="1.8298261665141813E-2"/>
                  <c:y val="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C0-4CEA-A575-528F675878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'15'!$H$9:$H$16</c:f>
              <c:numCache>
                <c:formatCode>0.0</c:formatCode>
                <c:ptCount val="8"/>
                <c:pt idx="0">
                  <c:v>4.2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3.9</c:v>
                </c:pt>
                <c:pt idx="5">
                  <c:v>0</c:v>
                </c:pt>
                <c:pt idx="6">
                  <c:v>6.3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C0-4CEA-A575-528F675878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09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06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899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2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160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91842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66974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39118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6556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4478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79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62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21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07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56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96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72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64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65132-9832-4E52-AE2F-9E78B9D4D6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A1A40-34EB-441A-A5F3-DFB631F24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52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9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098F9FA-1060-8344-A690-229E6924A74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12800" y="1054100"/>
          <a:ext cx="7518400" cy="530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03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2022-09-14T08:44:51Z</dcterms:created>
  <dcterms:modified xsi:type="dcterms:W3CDTF">2022-09-14T08:44:51Z</dcterms:modified>
</cp:coreProperties>
</file>