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G:\&#12510;&#12452;&#12489;&#12521;&#12452;&#12502;\VBA&#12486;&#12473;&#12488;\22.Excel&#21152;&#24037;&#28168;&#12415;\&#20170;&#24460;&#12398;&#25919;&#24220;&#12398;&#25919;&#31574;&#20840;&#33324;&#12395;&#12362;&#12369;&#12427;&#39640;&#40802;&#32773;&#12420;&#33509;&#12356;&#19990;&#20195;&#12395;&#23550;&#12377;&#12427;&#23550;&#24540;&#12395;&#12388;&#12356;&#12390;&#12398;&#32771;&#12360;&#65288;&#24615;&#21029;&#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ja-JP" altLang="en-US" sz="1100" b="0" i="0" u="none" strike="noStrike" baseline="0" dirty="0">
                <a:effectLst/>
              </a:rPr>
              <a:t>今後の政府の政策全般における高齢者や若い世代に対する対応についての考え（性別）</a:t>
            </a:r>
            <a:r>
              <a:rPr lang="ja-JP" altLang="en-US" sz="1100" b="0" i="0" u="none" strike="noStrike" baseline="0" dirty="0"/>
              <a:t> </a:t>
            </a:r>
            <a:endParaRPr lang="ja-JP" altLang="en-US" sz="1100" dirty="0"/>
          </a:p>
        </c:rich>
      </c:tx>
      <c:layout>
        <c:manualLayout>
          <c:xMode val="edge"/>
          <c:yMode val="edge"/>
          <c:x val="0.12534309240622141"/>
          <c:y val="8.0726739514703511E-3"/>
        </c:manualLayout>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tx>
            <c:strRef>
              <c:f>'14'!$D$8</c:f>
              <c:strCache>
                <c:ptCount val="1"/>
                <c:pt idx="0">
                  <c:v>高齢者をもっと重視すべき</c:v>
                </c:pt>
              </c:strCache>
            </c:strRef>
          </c:tx>
          <c:spPr>
            <a:solidFill>
              <a:srgbClr val="00215D"/>
            </a:solidFill>
            <a:ln>
              <a:noFill/>
            </a:ln>
            <a:effectLst/>
          </c:spPr>
          <c:invertIfNegative val="0"/>
          <c:dPt>
            <c:idx val="1"/>
            <c:invertIfNegative val="0"/>
            <c:bubble3D val="0"/>
            <c:spPr>
              <a:solidFill>
                <a:srgbClr val="400015"/>
              </a:solidFill>
              <a:ln>
                <a:noFill/>
              </a:ln>
              <a:effectLst/>
            </c:spPr>
            <c:extLst>
              <c:ext xmlns:c16="http://schemas.microsoft.com/office/drawing/2014/chart" uri="{C3380CC4-5D6E-409C-BE32-E72D297353CC}">
                <c16:uniqueId val="{00000001-A077-476D-A0D7-E36D3CB9F44B}"/>
              </c:ext>
            </c:extLst>
          </c:dPt>
          <c:dPt>
            <c:idx val="3"/>
            <c:invertIfNegative val="0"/>
            <c:bubble3D val="0"/>
            <c:spPr>
              <a:solidFill>
                <a:srgbClr val="400015"/>
              </a:solidFill>
              <a:ln>
                <a:noFill/>
              </a:ln>
              <a:effectLst/>
            </c:spPr>
            <c:extLst>
              <c:ext xmlns:c16="http://schemas.microsoft.com/office/drawing/2014/chart" uri="{C3380CC4-5D6E-409C-BE32-E72D297353CC}">
                <c16:uniqueId val="{00000003-A077-476D-A0D7-E36D3CB9F44B}"/>
              </c:ext>
            </c:extLst>
          </c:dPt>
          <c:dPt>
            <c:idx val="5"/>
            <c:invertIfNegative val="0"/>
            <c:bubble3D val="0"/>
            <c:spPr>
              <a:solidFill>
                <a:srgbClr val="400015"/>
              </a:solidFill>
              <a:ln>
                <a:noFill/>
              </a:ln>
              <a:effectLst/>
            </c:spPr>
            <c:extLst>
              <c:ext xmlns:c16="http://schemas.microsoft.com/office/drawing/2014/chart" uri="{C3380CC4-5D6E-409C-BE32-E72D297353CC}">
                <c16:uniqueId val="{00000005-A077-476D-A0D7-E36D3CB9F44B}"/>
              </c:ext>
            </c:extLst>
          </c:dPt>
          <c:dPt>
            <c:idx val="7"/>
            <c:invertIfNegative val="0"/>
            <c:bubble3D val="0"/>
            <c:spPr>
              <a:solidFill>
                <a:srgbClr val="400015"/>
              </a:solidFill>
              <a:ln>
                <a:noFill/>
              </a:ln>
              <a:effectLst/>
            </c:spPr>
            <c:extLst>
              <c:ext xmlns:c16="http://schemas.microsoft.com/office/drawing/2014/chart" uri="{C3380CC4-5D6E-409C-BE32-E72D297353CC}">
                <c16:uniqueId val="{00000007-A077-476D-A0D7-E36D3CB9F44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'14'!$B$9:$C$16</c:f>
              <c:multiLvlStrCache>
                <c:ptCount val="8"/>
                <c:lvl>
                  <c:pt idx="0">
                    <c:v>男性 (n=651)</c:v>
                  </c:pt>
                  <c:pt idx="1">
                    <c:v>女性 (n=716)</c:v>
                  </c:pt>
                  <c:pt idx="2">
                    <c:v>男性 (n=425)</c:v>
                  </c:pt>
                  <c:pt idx="3">
                    <c:v>女性 (n=581)</c:v>
                  </c:pt>
                  <c:pt idx="4">
                    <c:v>男性 (n=469)</c:v>
                  </c:pt>
                  <c:pt idx="5">
                    <c:v>女性 (n=574)</c:v>
                  </c:pt>
                  <c:pt idx="6">
                    <c:v>男性 (n=763)</c:v>
                  </c:pt>
                  <c:pt idx="7">
                    <c:v>女性 (n=765)</c:v>
                  </c:pt>
                </c:lvl>
                <c:lvl>
                  <c:pt idx="0">
                    <c:v>日本</c:v>
                  </c:pt>
                  <c:pt idx="2">
                    <c:v>アメリカ</c:v>
                  </c:pt>
                  <c:pt idx="4">
                    <c:v>ドイツ</c:v>
                  </c:pt>
                  <c:pt idx="6">
                    <c:v>スウェーデン</c:v>
                  </c:pt>
                </c:lvl>
              </c:multiLvlStrCache>
            </c:multiLvlStrRef>
          </c:cat>
          <c:val>
            <c:numRef>
              <c:f>'14'!$D$9:$D$16</c:f>
              <c:numCache>
                <c:formatCode>0.0</c:formatCode>
                <c:ptCount val="8"/>
                <c:pt idx="0">
                  <c:v>34.6</c:v>
                </c:pt>
                <c:pt idx="1">
                  <c:v>26.5</c:v>
                </c:pt>
                <c:pt idx="2">
                  <c:v>30.1</c:v>
                </c:pt>
                <c:pt idx="3">
                  <c:v>35.5</c:v>
                </c:pt>
                <c:pt idx="4">
                  <c:v>38.200000000000003</c:v>
                </c:pt>
                <c:pt idx="5">
                  <c:v>42.2</c:v>
                </c:pt>
                <c:pt idx="6">
                  <c:v>69.2</c:v>
                </c:pt>
                <c:pt idx="7">
                  <c:v>66.400000000000006</c:v>
                </c:pt>
              </c:numCache>
            </c:numRef>
          </c:val>
          <c:extLst>
            <c:ext xmlns:c16="http://schemas.microsoft.com/office/drawing/2014/chart" uri="{C3380CC4-5D6E-409C-BE32-E72D297353CC}">
              <c16:uniqueId val="{00000008-A077-476D-A0D7-E36D3CB9F44B}"/>
            </c:ext>
          </c:extLst>
        </c:ser>
        <c:ser>
          <c:idx val="1"/>
          <c:order val="1"/>
          <c:tx>
            <c:strRef>
              <c:f>'14'!$E$8</c:f>
              <c:strCache>
                <c:ptCount val="1"/>
                <c:pt idx="0">
                  <c:v>現状のままでよい</c:v>
                </c:pt>
              </c:strCache>
            </c:strRef>
          </c:tx>
          <c:spPr>
            <a:solidFill>
              <a:srgbClr val="2A3151"/>
            </a:solidFill>
            <a:ln>
              <a:noFill/>
            </a:ln>
            <a:effectLst/>
          </c:spPr>
          <c:invertIfNegative val="0"/>
          <c:dPt>
            <c:idx val="1"/>
            <c:invertIfNegative val="0"/>
            <c:bubble3D val="0"/>
            <c:spPr>
              <a:solidFill>
                <a:srgbClr val="70404F"/>
              </a:solidFill>
              <a:ln>
                <a:noFill/>
              </a:ln>
              <a:effectLst/>
            </c:spPr>
            <c:extLst>
              <c:ext xmlns:c16="http://schemas.microsoft.com/office/drawing/2014/chart" uri="{C3380CC4-5D6E-409C-BE32-E72D297353CC}">
                <c16:uniqueId val="{0000000A-A077-476D-A0D7-E36D3CB9F44B}"/>
              </c:ext>
            </c:extLst>
          </c:dPt>
          <c:dPt>
            <c:idx val="3"/>
            <c:invertIfNegative val="0"/>
            <c:bubble3D val="0"/>
            <c:spPr>
              <a:solidFill>
                <a:srgbClr val="70404F"/>
              </a:solidFill>
              <a:ln>
                <a:noFill/>
              </a:ln>
              <a:effectLst/>
            </c:spPr>
            <c:extLst>
              <c:ext xmlns:c16="http://schemas.microsoft.com/office/drawing/2014/chart" uri="{C3380CC4-5D6E-409C-BE32-E72D297353CC}">
                <c16:uniqueId val="{0000000C-A077-476D-A0D7-E36D3CB9F44B}"/>
              </c:ext>
            </c:extLst>
          </c:dPt>
          <c:dPt>
            <c:idx val="5"/>
            <c:invertIfNegative val="0"/>
            <c:bubble3D val="0"/>
            <c:spPr>
              <a:solidFill>
                <a:srgbClr val="70404F"/>
              </a:solidFill>
              <a:ln>
                <a:noFill/>
              </a:ln>
              <a:effectLst/>
            </c:spPr>
            <c:extLst>
              <c:ext xmlns:c16="http://schemas.microsoft.com/office/drawing/2014/chart" uri="{C3380CC4-5D6E-409C-BE32-E72D297353CC}">
                <c16:uniqueId val="{0000000E-A077-476D-A0D7-E36D3CB9F44B}"/>
              </c:ext>
            </c:extLst>
          </c:dPt>
          <c:dPt>
            <c:idx val="7"/>
            <c:invertIfNegative val="0"/>
            <c:bubble3D val="0"/>
            <c:spPr>
              <a:solidFill>
                <a:srgbClr val="70404F"/>
              </a:solidFill>
              <a:ln>
                <a:noFill/>
              </a:ln>
              <a:effectLst/>
            </c:spPr>
            <c:extLst>
              <c:ext xmlns:c16="http://schemas.microsoft.com/office/drawing/2014/chart" uri="{C3380CC4-5D6E-409C-BE32-E72D297353CC}">
                <c16:uniqueId val="{00000010-A077-476D-A0D7-E36D3CB9F44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'14'!$B$9:$C$16</c:f>
              <c:multiLvlStrCache>
                <c:ptCount val="8"/>
                <c:lvl>
                  <c:pt idx="0">
                    <c:v>男性 (n=651)</c:v>
                  </c:pt>
                  <c:pt idx="1">
                    <c:v>女性 (n=716)</c:v>
                  </c:pt>
                  <c:pt idx="2">
                    <c:v>男性 (n=425)</c:v>
                  </c:pt>
                  <c:pt idx="3">
                    <c:v>女性 (n=581)</c:v>
                  </c:pt>
                  <c:pt idx="4">
                    <c:v>男性 (n=469)</c:v>
                  </c:pt>
                  <c:pt idx="5">
                    <c:v>女性 (n=574)</c:v>
                  </c:pt>
                  <c:pt idx="6">
                    <c:v>男性 (n=763)</c:v>
                  </c:pt>
                  <c:pt idx="7">
                    <c:v>女性 (n=765)</c:v>
                  </c:pt>
                </c:lvl>
                <c:lvl>
                  <c:pt idx="0">
                    <c:v>日本</c:v>
                  </c:pt>
                  <c:pt idx="2">
                    <c:v>アメリカ</c:v>
                  </c:pt>
                  <c:pt idx="4">
                    <c:v>ドイツ</c:v>
                  </c:pt>
                  <c:pt idx="6">
                    <c:v>スウェーデン</c:v>
                  </c:pt>
                </c:lvl>
              </c:multiLvlStrCache>
            </c:multiLvlStrRef>
          </c:cat>
          <c:val>
            <c:numRef>
              <c:f>'14'!$E$9:$E$16</c:f>
              <c:numCache>
                <c:formatCode>0.0</c:formatCode>
                <c:ptCount val="8"/>
                <c:pt idx="0">
                  <c:v>19.399999999999999</c:v>
                </c:pt>
                <c:pt idx="1">
                  <c:v>18.600000000000001</c:v>
                </c:pt>
                <c:pt idx="2">
                  <c:v>24</c:v>
                </c:pt>
                <c:pt idx="3">
                  <c:v>19.100000000000001</c:v>
                </c:pt>
                <c:pt idx="4">
                  <c:v>36.5</c:v>
                </c:pt>
                <c:pt idx="5">
                  <c:v>33.299999999999997</c:v>
                </c:pt>
                <c:pt idx="6">
                  <c:v>6.9</c:v>
                </c:pt>
                <c:pt idx="7">
                  <c:v>4.4000000000000004</c:v>
                </c:pt>
              </c:numCache>
            </c:numRef>
          </c:val>
          <c:extLst>
            <c:ext xmlns:c16="http://schemas.microsoft.com/office/drawing/2014/chart" uri="{C3380CC4-5D6E-409C-BE32-E72D297353CC}">
              <c16:uniqueId val="{00000011-A077-476D-A0D7-E36D3CB9F44B}"/>
            </c:ext>
          </c:extLst>
        </c:ser>
        <c:ser>
          <c:idx val="2"/>
          <c:order val="2"/>
          <c:tx>
            <c:strRef>
              <c:f>'14'!$F$8</c:f>
              <c:strCache>
                <c:ptCount val="1"/>
                <c:pt idx="0">
                  <c:v>若い世代をもっと重視すべき</c:v>
                </c:pt>
              </c:strCache>
            </c:strRef>
          </c:tx>
          <c:spPr>
            <a:solidFill>
              <a:srgbClr val="00468B"/>
            </a:solidFill>
            <a:ln>
              <a:noFill/>
            </a:ln>
            <a:effectLst/>
          </c:spPr>
          <c:invertIfNegative val="0"/>
          <c:dPt>
            <c:idx val="1"/>
            <c:invertIfNegative val="0"/>
            <c:bubble3D val="0"/>
            <c:spPr>
              <a:solidFill>
                <a:srgbClr val="6F002F"/>
              </a:solidFill>
              <a:ln>
                <a:noFill/>
              </a:ln>
              <a:effectLst/>
            </c:spPr>
            <c:extLst>
              <c:ext xmlns:c16="http://schemas.microsoft.com/office/drawing/2014/chart" uri="{C3380CC4-5D6E-409C-BE32-E72D297353CC}">
                <c16:uniqueId val="{00000013-A077-476D-A0D7-E36D3CB9F44B}"/>
              </c:ext>
            </c:extLst>
          </c:dPt>
          <c:dPt>
            <c:idx val="3"/>
            <c:invertIfNegative val="0"/>
            <c:bubble3D val="0"/>
            <c:spPr>
              <a:solidFill>
                <a:srgbClr val="6F002F"/>
              </a:solidFill>
              <a:ln>
                <a:noFill/>
              </a:ln>
              <a:effectLst/>
            </c:spPr>
            <c:extLst>
              <c:ext xmlns:c16="http://schemas.microsoft.com/office/drawing/2014/chart" uri="{C3380CC4-5D6E-409C-BE32-E72D297353CC}">
                <c16:uniqueId val="{00000015-A077-476D-A0D7-E36D3CB9F44B}"/>
              </c:ext>
            </c:extLst>
          </c:dPt>
          <c:dPt>
            <c:idx val="5"/>
            <c:invertIfNegative val="0"/>
            <c:bubble3D val="0"/>
            <c:spPr>
              <a:solidFill>
                <a:srgbClr val="6F002F"/>
              </a:solidFill>
              <a:ln>
                <a:noFill/>
              </a:ln>
              <a:effectLst/>
            </c:spPr>
            <c:extLst>
              <c:ext xmlns:c16="http://schemas.microsoft.com/office/drawing/2014/chart" uri="{C3380CC4-5D6E-409C-BE32-E72D297353CC}">
                <c16:uniqueId val="{00000017-A077-476D-A0D7-E36D3CB9F44B}"/>
              </c:ext>
            </c:extLst>
          </c:dPt>
          <c:dPt>
            <c:idx val="7"/>
            <c:invertIfNegative val="0"/>
            <c:bubble3D val="0"/>
            <c:spPr>
              <a:solidFill>
                <a:srgbClr val="6F002F"/>
              </a:solidFill>
              <a:ln>
                <a:noFill/>
              </a:ln>
              <a:effectLst/>
            </c:spPr>
            <c:extLst>
              <c:ext xmlns:c16="http://schemas.microsoft.com/office/drawing/2014/chart" uri="{C3380CC4-5D6E-409C-BE32-E72D297353CC}">
                <c16:uniqueId val="{00000019-A077-476D-A0D7-E36D3CB9F44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'14'!$B$9:$C$16</c:f>
              <c:multiLvlStrCache>
                <c:ptCount val="8"/>
                <c:lvl>
                  <c:pt idx="0">
                    <c:v>男性 (n=651)</c:v>
                  </c:pt>
                  <c:pt idx="1">
                    <c:v>女性 (n=716)</c:v>
                  </c:pt>
                  <c:pt idx="2">
                    <c:v>男性 (n=425)</c:v>
                  </c:pt>
                  <c:pt idx="3">
                    <c:v>女性 (n=581)</c:v>
                  </c:pt>
                  <c:pt idx="4">
                    <c:v>男性 (n=469)</c:v>
                  </c:pt>
                  <c:pt idx="5">
                    <c:v>女性 (n=574)</c:v>
                  </c:pt>
                  <c:pt idx="6">
                    <c:v>男性 (n=763)</c:v>
                  </c:pt>
                  <c:pt idx="7">
                    <c:v>女性 (n=765)</c:v>
                  </c:pt>
                </c:lvl>
                <c:lvl>
                  <c:pt idx="0">
                    <c:v>日本</c:v>
                  </c:pt>
                  <c:pt idx="2">
                    <c:v>アメリカ</c:v>
                  </c:pt>
                  <c:pt idx="4">
                    <c:v>ドイツ</c:v>
                  </c:pt>
                  <c:pt idx="6">
                    <c:v>スウェーデン</c:v>
                  </c:pt>
                </c:lvl>
              </c:multiLvlStrCache>
            </c:multiLvlStrRef>
          </c:cat>
          <c:val>
            <c:numRef>
              <c:f>'14'!$F$9:$F$16</c:f>
              <c:numCache>
                <c:formatCode>0.0</c:formatCode>
                <c:ptCount val="8"/>
                <c:pt idx="0">
                  <c:v>29.2</c:v>
                </c:pt>
                <c:pt idx="1">
                  <c:v>30.4</c:v>
                </c:pt>
                <c:pt idx="2">
                  <c:v>25.4</c:v>
                </c:pt>
                <c:pt idx="3">
                  <c:v>21.5</c:v>
                </c:pt>
                <c:pt idx="4">
                  <c:v>16.600000000000001</c:v>
                </c:pt>
                <c:pt idx="5">
                  <c:v>16.899999999999999</c:v>
                </c:pt>
                <c:pt idx="6">
                  <c:v>6.3</c:v>
                </c:pt>
                <c:pt idx="7">
                  <c:v>5.5</c:v>
                </c:pt>
              </c:numCache>
            </c:numRef>
          </c:val>
          <c:extLst>
            <c:ext xmlns:c16="http://schemas.microsoft.com/office/drawing/2014/chart" uri="{C3380CC4-5D6E-409C-BE32-E72D297353CC}">
              <c16:uniqueId val="{0000001A-A077-476D-A0D7-E36D3CB9F44B}"/>
            </c:ext>
          </c:extLst>
        </c:ser>
        <c:ser>
          <c:idx val="3"/>
          <c:order val="3"/>
          <c:tx>
            <c:strRef>
              <c:f>'14'!$G$8</c:f>
              <c:strCache>
                <c:ptCount val="1"/>
                <c:pt idx="0">
                  <c:v>わからない</c:v>
                </c:pt>
              </c:strCache>
            </c:strRef>
          </c:tx>
          <c:spPr>
            <a:solidFill>
              <a:srgbClr val="4074A8"/>
            </a:solidFill>
            <a:ln>
              <a:noFill/>
            </a:ln>
            <a:effectLst/>
          </c:spPr>
          <c:invertIfNegative val="0"/>
          <c:dPt>
            <c:idx val="1"/>
            <c:invertIfNegative val="0"/>
            <c:bubble3D val="0"/>
            <c:spPr>
              <a:solidFill>
                <a:srgbClr val="934063"/>
              </a:solidFill>
              <a:ln>
                <a:noFill/>
              </a:ln>
              <a:effectLst/>
            </c:spPr>
            <c:extLst>
              <c:ext xmlns:c16="http://schemas.microsoft.com/office/drawing/2014/chart" uri="{C3380CC4-5D6E-409C-BE32-E72D297353CC}">
                <c16:uniqueId val="{0000001C-A077-476D-A0D7-E36D3CB9F44B}"/>
              </c:ext>
            </c:extLst>
          </c:dPt>
          <c:dPt>
            <c:idx val="3"/>
            <c:invertIfNegative val="0"/>
            <c:bubble3D val="0"/>
            <c:spPr>
              <a:solidFill>
                <a:srgbClr val="934063"/>
              </a:solidFill>
              <a:ln>
                <a:noFill/>
              </a:ln>
              <a:effectLst/>
            </c:spPr>
            <c:extLst>
              <c:ext xmlns:c16="http://schemas.microsoft.com/office/drawing/2014/chart" uri="{C3380CC4-5D6E-409C-BE32-E72D297353CC}">
                <c16:uniqueId val="{0000001E-A077-476D-A0D7-E36D3CB9F44B}"/>
              </c:ext>
            </c:extLst>
          </c:dPt>
          <c:dPt>
            <c:idx val="5"/>
            <c:invertIfNegative val="0"/>
            <c:bubble3D val="0"/>
            <c:spPr>
              <a:solidFill>
                <a:srgbClr val="934063"/>
              </a:solidFill>
              <a:ln>
                <a:noFill/>
              </a:ln>
              <a:effectLst/>
            </c:spPr>
            <c:extLst>
              <c:ext xmlns:c16="http://schemas.microsoft.com/office/drawing/2014/chart" uri="{C3380CC4-5D6E-409C-BE32-E72D297353CC}">
                <c16:uniqueId val="{00000020-A077-476D-A0D7-E36D3CB9F44B}"/>
              </c:ext>
            </c:extLst>
          </c:dPt>
          <c:dPt>
            <c:idx val="7"/>
            <c:invertIfNegative val="0"/>
            <c:bubble3D val="0"/>
            <c:spPr>
              <a:solidFill>
                <a:srgbClr val="934063"/>
              </a:solidFill>
              <a:ln>
                <a:noFill/>
              </a:ln>
              <a:effectLst/>
            </c:spPr>
            <c:extLst>
              <c:ext xmlns:c16="http://schemas.microsoft.com/office/drawing/2014/chart" uri="{C3380CC4-5D6E-409C-BE32-E72D297353CC}">
                <c16:uniqueId val="{00000022-A077-476D-A0D7-E36D3CB9F44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'14'!$B$9:$C$16</c:f>
              <c:multiLvlStrCache>
                <c:ptCount val="8"/>
                <c:lvl>
                  <c:pt idx="0">
                    <c:v>男性 (n=651)</c:v>
                  </c:pt>
                  <c:pt idx="1">
                    <c:v>女性 (n=716)</c:v>
                  </c:pt>
                  <c:pt idx="2">
                    <c:v>男性 (n=425)</c:v>
                  </c:pt>
                  <c:pt idx="3">
                    <c:v>女性 (n=581)</c:v>
                  </c:pt>
                  <c:pt idx="4">
                    <c:v>男性 (n=469)</c:v>
                  </c:pt>
                  <c:pt idx="5">
                    <c:v>女性 (n=574)</c:v>
                  </c:pt>
                  <c:pt idx="6">
                    <c:v>男性 (n=763)</c:v>
                  </c:pt>
                  <c:pt idx="7">
                    <c:v>女性 (n=765)</c:v>
                  </c:pt>
                </c:lvl>
                <c:lvl>
                  <c:pt idx="0">
                    <c:v>日本</c:v>
                  </c:pt>
                  <c:pt idx="2">
                    <c:v>アメリカ</c:v>
                  </c:pt>
                  <c:pt idx="4">
                    <c:v>ドイツ</c:v>
                  </c:pt>
                  <c:pt idx="6">
                    <c:v>スウェーデン</c:v>
                  </c:pt>
                </c:lvl>
              </c:multiLvlStrCache>
            </c:multiLvlStrRef>
          </c:cat>
          <c:val>
            <c:numRef>
              <c:f>'14'!$G$9:$G$16</c:f>
              <c:numCache>
                <c:formatCode>0.0</c:formatCode>
                <c:ptCount val="8"/>
                <c:pt idx="0">
                  <c:v>13.7</c:v>
                </c:pt>
                <c:pt idx="1">
                  <c:v>22.2</c:v>
                </c:pt>
                <c:pt idx="2">
                  <c:v>20.5</c:v>
                </c:pt>
                <c:pt idx="3">
                  <c:v>23.9</c:v>
                </c:pt>
                <c:pt idx="4">
                  <c:v>4.9000000000000004</c:v>
                </c:pt>
                <c:pt idx="5">
                  <c:v>6.4</c:v>
                </c:pt>
                <c:pt idx="6">
                  <c:v>13.6</c:v>
                </c:pt>
                <c:pt idx="7">
                  <c:v>17</c:v>
                </c:pt>
              </c:numCache>
            </c:numRef>
          </c:val>
          <c:extLst>
            <c:ext xmlns:c16="http://schemas.microsoft.com/office/drawing/2014/chart" uri="{C3380CC4-5D6E-409C-BE32-E72D297353CC}">
              <c16:uniqueId val="{00000023-A077-476D-A0D7-E36D3CB9F44B}"/>
            </c:ext>
          </c:extLst>
        </c:ser>
        <c:ser>
          <c:idx val="4"/>
          <c:order val="4"/>
          <c:tx>
            <c:strRef>
              <c:f>'14'!$H$8</c:f>
              <c:strCache>
                <c:ptCount val="1"/>
                <c:pt idx="0">
                  <c:v>無回答</c:v>
                </c:pt>
              </c:strCache>
            </c:strRef>
          </c:tx>
          <c:spPr>
            <a:solidFill>
              <a:srgbClr val="0071BC"/>
            </a:solidFill>
            <a:ln>
              <a:noFill/>
            </a:ln>
            <a:effectLst/>
          </c:spPr>
          <c:invertIfNegative val="0"/>
          <c:dPt>
            <c:idx val="1"/>
            <c:invertIfNegative val="0"/>
            <c:bubble3D val="0"/>
            <c:spPr>
              <a:solidFill>
                <a:srgbClr val="A33444"/>
              </a:solidFill>
              <a:ln>
                <a:noFill/>
              </a:ln>
              <a:effectLst/>
            </c:spPr>
            <c:extLst>
              <c:ext xmlns:c16="http://schemas.microsoft.com/office/drawing/2014/chart" uri="{C3380CC4-5D6E-409C-BE32-E72D297353CC}">
                <c16:uniqueId val="{00000025-A077-476D-A0D7-E36D3CB9F44B}"/>
              </c:ext>
            </c:extLst>
          </c:dPt>
          <c:dPt>
            <c:idx val="3"/>
            <c:invertIfNegative val="0"/>
            <c:bubble3D val="0"/>
            <c:spPr>
              <a:solidFill>
                <a:srgbClr val="A33444"/>
              </a:solidFill>
              <a:ln>
                <a:noFill/>
              </a:ln>
              <a:effectLst/>
            </c:spPr>
            <c:extLst>
              <c:ext xmlns:c16="http://schemas.microsoft.com/office/drawing/2014/chart" uri="{C3380CC4-5D6E-409C-BE32-E72D297353CC}">
                <c16:uniqueId val="{00000027-A077-476D-A0D7-E36D3CB9F44B}"/>
              </c:ext>
            </c:extLst>
          </c:dPt>
          <c:dPt>
            <c:idx val="5"/>
            <c:invertIfNegative val="0"/>
            <c:bubble3D val="0"/>
            <c:spPr>
              <a:solidFill>
                <a:srgbClr val="A33444"/>
              </a:solidFill>
              <a:ln>
                <a:noFill/>
              </a:ln>
              <a:effectLst/>
            </c:spPr>
            <c:extLst>
              <c:ext xmlns:c16="http://schemas.microsoft.com/office/drawing/2014/chart" uri="{C3380CC4-5D6E-409C-BE32-E72D297353CC}">
                <c16:uniqueId val="{00000029-A077-476D-A0D7-E36D3CB9F44B}"/>
              </c:ext>
            </c:extLst>
          </c:dPt>
          <c:dPt>
            <c:idx val="7"/>
            <c:invertIfNegative val="0"/>
            <c:bubble3D val="0"/>
            <c:spPr>
              <a:solidFill>
                <a:srgbClr val="A33444"/>
              </a:solidFill>
              <a:ln>
                <a:noFill/>
              </a:ln>
              <a:effectLst/>
            </c:spPr>
            <c:extLst>
              <c:ext xmlns:c16="http://schemas.microsoft.com/office/drawing/2014/chart" uri="{C3380CC4-5D6E-409C-BE32-E72D297353CC}">
                <c16:uniqueId val="{0000002B-A077-476D-A0D7-E36D3CB9F44B}"/>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C-A077-476D-A0D7-E36D3CB9F44B}"/>
                </c:ext>
              </c:extLst>
            </c:dLbl>
            <c:dLbl>
              <c:idx val="1"/>
              <c:layout>
                <c:manualLayout>
                  <c:x val="2.7447392497712716E-2"/>
                  <c:y val="-2.55081954041454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A077-476D-A0D7-E36D3CB9F44B}"/>
                </c:ext>
              </c:extLst>
            </c:dLbl>
            <c:dLbl>
              <c:idx val="2"/>
              <c:layout>
                <c:manualLayout>
                  <c:x val="2.5617566331198535E-2"/>
                  <c:y val="4.786715808759475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D-A077-476D-A0D7-E36D3CB9F44B}"/>
                </c:ext>
              </c:extLst>
            </c:dLbl>
            <c:dLbl>
              <c:idx val="3"/>
              <c:layout>
                <c:manualLayout>
                  <c:x val="1.713178350418915E-2"/>
                  <c:y val="4.0173549734854571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A077-476D-A0D7-E36D3CB9F44B}"/>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E-A077-476D-A0D7-E36D3CB9F44B}"/>
                </c:ext>
              </c:extLst>
            </c:dLbl>
            <c:dLbl>
              <c:idx val="5"/>
              <c:layout>
                <c:manualLayout>
                  <c:x val="2.37877401646844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A077-476D-A0D7-E36D3CB9F44B}"/>
                </c:ext>
              </c:extLst>
            </c:dLbl>
            <c:dLbl>
              <c:idx val="6"/>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F-A077-476D-A0D7-E36D3CB9F44B}"/>
                </c:ext>
              </c:extLst>
            </c:dLbl>
            <c:dLbl>
              <c:idx val="7"/>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A077-476D-A0D7-E36D3CB9F44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'14'!$B$9:$C$16</c:f>
              <c:multiLvlStrCache>
                <c:ptCount val="8"/>
                <c:lvl>
                  <c:pt idx="0">
                    <c:v>男性 (n=651)</c:v>
                  </c:pt>
                  <c:pt idx="1">
                    <c:v>女性 (n=716)</c:v>
                  </c:pt>
                  <c:pt idx="2">
                    <c:v>男性 (n=425)</c:v>
                  </c:pt>
                  <c:pt idx="3">
                    <c:v>女性 (n=581)</c:v>
                  </c:pt>
                  <c:pt idx="4">
                    <c:v>男性 (n=469)</c:v>
                  </c:pt>
                  <c:pt idx="5">
                    <c:v>女性 (n=574)</c:v>
                  </c:pt>
                  <c:pt idx="6">
                    <c:v>男性 (n=763)</c:v>
                  </c:pt>
                  <c:pt idx="7">
                    <c:v>女性 (n=765)</c:v>
                  </c:pt>
                </c:lvl>
                <c:lvl>
                  <c:pt idx="0">
                    <c:v>日本</c:v>
                  </c:pt>
                  <c:pt idx="2">
                    <c:v>アメリカ</c:v>
                  </c:pt>
                  <c:pt idx="4">
                    <c:v>ドイツ</c:v>
                  </c:pt>
                  <c:pt idx="6">
                    <c:v>スウェーデン</c:v>
                  </c:pt>
                </c:lvl>
              </c:multiLvlStrCache>
            </c:multiLvlStrRef>
          </c:cat>
          <c:val>
            <c:numRef>
              <c:f>'14'!$H$9:$H$16</c:f>
              <c:numCache>
                <c:formatCode>0.0</c:formatCode>
                <c:ptCount val="8"/>
                <c:pt idx="0">
                  <c:v>3.2</c:v>
                </c:pt>
                <c:pt idx="1">
                  <c:v>2.2000000000000002</c:v>
                </c:pt>
                <c:pt idx="2">
                  <c:v>0</c:v>
                </c:pt>
                <c:pt idx="3">
                  <c:v>0</c:v>
                </c:pt>
                <c:pt idx="4">
                  <c:v>3.8</c:v>
                </c:pt>
                <c:pt idx="5">
                  <c:v>1.2</c:v>
                </c:pt>
                <c:pt idx="6">
                  <c:v>3.9</c:v>
                </c:pt>
                <c:pt idx="7">
                  <c:v>6.7</c:v>
                </c:pt>
              </c:numCache>
            </c:numRef>
          </c:val>
          <c:extLst>
            <c:ext xmlns:c16="http://schemas.microsoft.com/office/drawing/2014/chart" uri="{C3380CC4-5D6E-409C-BE32-E72D297353CC}">
              <c16:uniqueId val="{00000030-A077-476D-A0D7-E36D3CB9F44B}"/>
            </c:ext>
          </c:extLst>
        </c:ser>
        <c:dLbls>
          <c:showLegendKey val="0"/>
          <c:showVal val="0"/>
          <c:showCatName val="0"/>
          <c:showSerName val="0"/>
          <c:showPercent val="0"/>
          <c:showBubbleSize val="0"/>
        </c:dLbls>
        <c:gapWidth val="80"/>
        <c:overlap val="100"/>
        <c:axId val="660314320"/>
        <c:axId val="659643888"/>
      </c:barChart>
      <c:catAx>
        <c:axId val="6603143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59643888"/>
        <c:crosses val="autoZero"/>
        <c:auto val="1"/>
        <c:lblAlgn val="ctr"/>
        <c:lblOffset val="100"/>
        <c:noMultiLvlLbl val="0"/>
      </c:catAx>
      <c:valAx>
        <c:axId val="659643888"/>
        <c:scaling>
          <c:orientation val="minMax"/>
        </c:scaling>
        <c:delete val="0"/>
        <c:axPos val="t"/>
        <c:majorGridlines>
          <c:spPr>
            <a:ln w="9525" cap="flat" cmpd="sng" algn="ctr">
              <a:noFill/>
              <a:round/>
            </a:ln>
            <a:effectLst/>
          </c:spPr>
        </c:majorGridlines>
        <c:numFmt formatCode="0%" sourceLinked="1"/>
        <c:majorTickMark val="in"/>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0314320"/>
        <c:crosses val="autoZero"/>
        <c:crossBetween val="between"/>
      </c:valAx>
      <c:spPr>
        <a:noFill/>
        <a:ln>
          <a:noFill/>
        </a:ln>
        <a:effectLst/>
      </c:spPr>
    </c:plotArea>
    <c:legend>
      <c:legendPos val="b"/>
      <c:layout>
        <c:manualLayout>
          <c:xMode val="edge"/>
          <c:yMode val="edge"/>
          <c:x val="6.2065571544936193E-2"/>
          <c:y val="0.94164510686164227"/>
          <c:w val="0.91123649199022538"/>
          <c:h val="4.30487706893781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0.08722</cdr:x>
      <cdr:y>0.95718</cdr:y>
    </cdr:from>
    <cdr:to>
      <cdr:x>0.09644</cdr:x>
      <cdr:y>0.97017</cdr:y>
    </cdr:to>
    <cdr:sp macro="" textlink="">
      <cdr:nvSpPr>
        <cdr:cNvPr id="2" name="正方形/長方形 1">
          <a:extLst xmlns:a="http://schemas.openxmlformats.org/drawingml/2006/main">
            <a:ext uri="{FF2B5EF4-FFF2-40B4-BE49-F238E27FC236}">
              <a16:creationId xmlns:a16="http://schemas.microsoft.com/office/drawing/2014/main" id="{11184BEC-59C8-53D9-E598-29B50352F8C4}"/>
            </a:ext>
          </a:extLst>
        </cdr:cNvPr>
        <cdr:cNvSpPr>
          <a:spLocks xmlns:a="http://schemas.openxmlformats.org/drawingml/2006/main" noChangeAspect="1"/>
        </cdr:cNvSpPr>
      </cdr:nvSpPr>
      <cdr:spPr>
        <a:xfrm xmlns:a="http://schemas.openxmlformats.org/drawingml/2006/main">
          <a:off x="641082" y="4860293"/>
          <a:ext cx="67766" cy="65960"/>
        </a:xfrm>
        <a:prstGeom xmlns:a="http://schemas.openxmlformats.org/drawingml/2006/main" prst="rect">
          <a:avLst/>
        </a:prstGeom>
        <a:solidFill xmlns:a="http://schemas.openxmlformats.org/drawingml/2006/main">
          <a:srgbClr val="40001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kumimoji="1" lang="ja-JP" altLang="en-US" sz="1100"/>
        </a:p>
      </cdr:txBody>
    </cdr:sp>
  </cdr:relSizeAnchor>
  <cdr:relSizeAnchor xmlns:cdr="http://schemas.openxmlformats.org/drawingml/2006/chartDrawing">
    <cdr:from>
      <cdr:x>0.32152</cdr:x>
      <cdr:y>0.95788</cdr:y>
    </cdr:from>
    <cdr:to>
      <cdr:x>0.33074</cdr:x>
      <cdr:y>0.97087</cdr:y>
    </cdr:to>
    <cdr:sp macro="" textlink="">
      <cdr:nvSpPr>
        <cdr:cNvPr id="3" name="正方形/長方形 2">
          <a:extLst xmlns:a="http://schemas.openxmlformats.org/drawingml/2006/main">
            <a:ext uri="{FF2B5EF4-FFF2-40B4-BE49-F238E27FC236}">
              <a16:creationId xmlns:a16="http://schemas.microsoft.com/office/drawing/2014/main" id="{93DD9895-5EBB-F58A-0B03-6C18AA721CA6}"/>
            </a:ext>
          </a:extLst>
        </cdr:cNvPr>
        <cdr:cNvSpPr>
          <a:spLocks xmlns:a="http://schemas.openxmlformats.org/drawingml/2006/main" noChangeAspect="1"/>
        </cdr:cNvSpPr>
      </cdr:nvSpPr>
      <cdr:spPr>
        <a:xfrm xmlns:a="http://schemas.openxmlformats.org/drawingml/2006/main">
          <a:off x="2363098" y="4863871"/>
          <a:ext cx="67766" cy="65960"/>
        </a:xfrm>
        <a:prstGeom xmlns:a="http://schemas.openxmlformats.org/drawingml/2006/main" prst="rect">
          <a:avLst/>
        </a:prstGeom>
        <a:solidFill xmlns:a="http://schemas.openxmlformats.org/drawingml/2006/main">
          <a:srgbClr val="70404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kumimoji="1" lang="ja-JP" altLang="en-US" sz="1100"/>
        </a:p>
      </cdr:txBody>
    </cdr:sp>
  </cdr:relSizeAnchor>
  <cdr:relSizeAnchor xmlns:cdr="http://schemas.openxmlformats.org/drawingml/2006/chartDrawing">
    <cdr:from>
      <cdr:x>0.49486</cdr:x>
      <cdr:y>0.95638</cdr:y>
    </cdr:from>
    <cdr:to>
      <cdr:x>0.50408</cdr:x>
      <cdr:y>0.96937</cdr:y>
    </cdr:to>
    <cdr:sp macro="" textlink="">
      <cdr:nvSpPr>
        <cdr:cNvPr id="4" name="正方形/長方形 3">
          <a:extLst xmlns:a="http://schemas.openxmlformats.org/drawingml/2006/main">
            <a:ext uri="{FF2B5EF4-FFF2-40B4-BE49-F238E27FC236}">
              <a16:creationId xmlns:a16="http://schemas.microsoft.com/office/drawing/2014/main" id="{FCC7001E-8044-1ACE-E48B-FABD4E8174B1}"/>
            </a:ext>
          </a:extLst>
        </cdr:cNvPr>
        <cdr:cNvSpPr>
          <a:spLocks xmlns:a="http://schemas.openxmlformats.org/drawingml/2006/main" noChangeAspect="1"/>
        </cdr:cNvSpPr>
      </cdr:nvSpPr>
      <cdr:spPr>
        <a:xfrm xmlns:a="http://schemas.openxmlformats.org/drawingml/2006/main">
          <a:off x="3637191" y="4856223"/>
          <a:ext cx="67766" cy="65960"/>
        </a:xfrm>
        <a:prstGeom xmlns:a="http://schemas.openxmlformats.org/drawingml/2006/main" prst="rect">
          <a:avLst/>
        </a:prstGeom>
        <a:solidFill xmlns:a="http://schemas.openxmlformats.org/drawingml/2006/main">
          <a:srgbClr val="6F002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kumimoji="1" lang="ja-JP" altLang="en-US" sz="1100"/>
        </a:p>
      </cdr:txBody>
    </cdr:sp>
  </cdr:relSizeAnchor>
  <cdr:relSizeAnchor xmlns:cdr="http://schemas.openxmlformats.org/drawingml/2006/chartDrawing">
    <cdr:from>
      <cdr:x>0.74601</cdr:x>
      <cdr:y>0.95608</cdr:y>
    </cdr:from>
    <cdr:to>
      <cdr:x>0.75524</cdr:x>
      <cdr:y>0.96907</cdr:y>
    </cdr:to>
    <cdr:sp macro="" textlink="">
      <cdr:nvSpPr>
        <cdr:cNvPr id="5" name="正方形/長方形 4">
          <a:extLst xmlns:a="http://schemas.openxmlformats.org/drawingml/2006/main">
            <a:ext uri="{FF2B5EF4-FFF2-40B4-BE49-F238E27FC236}">
              <a16:creationId xmlns:a16="http://schemas.microsoft.com/office/drawing/2014/main" id="{2F1D216D-DD99-6DB4-F61E-72D8E3A6F366}"/>
            </a:ext>
          </a:extLst>
        </cdr:cNvPr>
        <cdr:cNvSpPr>
          <a:spLocks xmlns:a="http://schemas.openxmlformats.org/drawingml/2006/main" noChangeAspect="1"/>
        </cdr:cNvSpPr>
      </cdr:nvSpPr>
      <cdr:spPr>
        <a:xfrm xmlns:a="http://schemas.openxmlformats.org/drawingml/2006/main">
          <a:off x="5483106" y="4854710"/>
          <a:ext cx="67840" cy="65960"/>
        </a:xfrm>
        <a:prstGeom xmlns:a="http://schemas.openxmlformats.org/drawingml/2006/main" prst="rect">
          <a:avLst/>
        </a:prstGeom>
        <a:solidFill xmlns:a="http://schemas.openxmlformats.org/drawingml/2006/main">
          <a:srgbClr val="934063"/>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kumimoji="1" lang="ja-JP" altLang="en-US" sz="1100"/>
        </a:p>
      </cdr:txBody>
    </cdr:sp>
  </cdr:relSizeAnchor>
  <cdr:relSizeAnchor xmlns:cdr="http://schemas.openxmlformats.org/drawingml/2006/chartDrawing">
    <cdr:from>
      <cdr:x>0.87251</cdr:x>
      <cdr:y>0.95768</cdr:y>
    </cdr:from>
    <cdr:to>
      <cdr:x>0.88174</cdr:x>
      <cdr:y>0.97067</cdr:y>
    </cdr:to>
    <cdr:sp macro="" textlink="">
      <cdr:nvSpPr>
        <cdr:cNvPr id="6" name="正方形/長方形 5">
          <a:extLst xmlns:a="http://schemas.openxmlformats.org/drawingml/2006/main">
            <a:ext uri="{FF2B5EF4-FFF2-40B4-BE49-F238E27FC236}">
              <a16:creationId xmlns:a16="http://schemas.microsoft.com/office/drawing/2014/main" id="{6D7537B5-CC26-D105-7D75-71F3A3091126}"/>
            </a:ext>
          </a:extLst>
        </cdr:cNvPr>
        <cdr:cNvSpPr>
          <a:spLocks xmlns:a="http://schemas.openxmlformats.org/drawingml/2006/main" noChangeAspect="1"/>
        </cdr:cNvSpPr>
      </cdr:nvSpPr>
      <cdr:spPr>
        <a:xfrm xmlns:a="http://schemas.openxmlformats.org/drawingml/2006/main">
          <a:off x="6412858" y="4862851"/>
          <a:ext cx="67839" cy="65960"/>
        </a:xfrm>
        <a:prstGeom xmlns:a="http://schemas.openxmlformats.org/drawingml/2006/main" prst="rect">
          <a:avLst/>
        </a:prstGeom>
        <a:solidFill xmlns:a="http://schemas.openxmlformats.org/drawingml/2006/main">
          <a:srgbClr val="A3344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kumimoji="1"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381361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941083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2593445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809053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522588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68665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760325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349491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57725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40764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814118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425274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243107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1752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34894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21528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237388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5180C2-8E27-4924-998D-45C3EE2E81BE}"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10874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5180C2-8E27-4924-998D-45C3EE2E81BE}"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8A5B41-37C6-4E0C-BFB6-96C808C83485}" type="slidenum">
              <a:rPr kumimoji="1" lang="ja-JP" altLang="en-US" smtClean="0"/>
              <a:t>‹#›</a:t>
            </a:fld>
            <a:endParaRPr kumimoji="1" lang="ja-JP" altLang="en-US"/>
          </a:p>
        </p:txBody>
      </p:sp>
    </p:spTree>
    <p:extLst>
      <p:ext uri="{BB962C8B-B14F-4D97-AF65-F5344CB8AC3E}">
        <p14:creationId xmlns:p14="http://schemas.microsoft.com/office/powerpoint/2010/main" val="2450361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820746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66C5884E-1AE9-464F-A418-4CB4C5F03371}"/>
              </a:ext>
            </a:extLst>
          </p:cNvPr>
          <p:cNvGraphicFramePr>
            <a:graphicFrameLocks/>
          </p:cNvGraphicFramePr>
          <p:nvPr>
            <p:extLst/>
          </p:nvPr>
        </p:nvGraphicFramePr>
        <p:xfrm>
          <a:off x="889000" y="965200"/>
          <a:ext cx="7366000" cy="538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31638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22</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2022-09-14T08:44:53Z</dcterms:created>
  <dcterms:modified xsi:type="dcterms:W3CDTF">2022-09-14T08:44:53Z</dcterms:modified>
</cp:coreProperties>
</file>