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ja-JP" altLang="en-US" sz="1100" b="0" i="0" u="none" strike="noStrike" baseline="0" dirty="0">
                <a:effectLst/>
              </a:rPr>
              <a:t>今後の政府の政策全般における高齢者や若い世代に対する対応についての考え（第８回比較）</a:t>
            </a:r>
            <a:r>
              <a:rPr lang="ja-JP" altLang="en-US" sz="1100" b="0" i="0" u="none" strike="noStrike" baseline="0" dirty="0"/>
              <a:t> </a:t>
            </a:r>
            <a:endParaRPr lang="ja-JP" altLang="en-US" sz="1100" dirty="0"/>
          </a:p>
        </c:rich>
      </c:tx>
      <c:layout>
        <c:manualLayout>
          <c:xMode val="edge"/>
          <c:yMode val="edge"/>
          <c:x val="0.12264471164077465"/>
          <c:y val="1.0319137826604565E-2"/>
        </c:manualLayout>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'13'!$D$8</c:f>
              <c:strCache>
                <c:ptCount val="1"/>
                <c:pt idx="0">
                  <c:v>高齢者をもっと重視すべき</c:v>
                </c:pt>
              </c:strCache>
            </c:strRef>
          </c:tx>
          <c:spPr>
            <a:solidFill>
              <a:srgbClr val="00215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'13'!$B$9:$C$16</c:f>
              <c:multiLvlStrCache>
                <c:ptCount val="8"/>
                <c:lvl>
                  <c:pt idx="0">
                    <c:v>９回 (n=1,367)</c:v>
                  </c:pt>
                  <c:pt idx="1">
                    <c:v>８回 (n=1,105)</c:v>
                  </c:pt>
                  <c:pt idx="2">
                    <c:v>９回 (n=1,006)</c:v>
                  </c:pt>
                  <c:pt idx="3">
                    <c:v>８回 (n=1,003)</c:v>
                  </c:pt>
                  <c:pt idx="4">
                    <c:v>９回 (n=1,043)</c:v>
                  </c:pt>
                  <c:pt idx="5">
                    <c:v>８回 (n=1,008)</c:v>
                  </c:pt>
                  <c:pt idx="6">
                    <c:v>９回 (n=1,528)</c:v>
                  </c:pt>
                  <c:pt idx="7">
                    <c:v>８回 (n=1,000)</c:v>
                  </c:pt>
                </c:lvl>
                <c:lvl>
                  <c:pt idx="0">
                    <c:v>日本</c:v>
                  </c:pt>
                  <c:pt idx="2">
                    <c:v>アメリカ</c:v>
                  </c:pt>
                  <c:pt idx="4">
                    <c:v>ドイツ</c:v>
                  </c:pt>
                  <c:pt idx="6">
                    <c:v>スウェーデン</c:v>
                  </c:pt>
                </c:lvl>
              </c:multiLvlStrCache>
            </c:multiLvlStrRef>
          </c:cat>
          <c:val>
            <c:numRef>
              <c:f>'13'!$D$9:$D$16</c:f>
              <c:numCache>
                <c:formatCode>0.0</c:formatCode>
                <c:ptCount val="8"/>
                <c:pt idx="0">
                  <c:v>30.4</c:v>
                </c:pt>
                <c:pt idx="1">
                  <c:v>40.299999999999997</c:v>
                </c:pt>
                <c:pt idx="2">
                  <c:v>33.200000000000003</c:v>
                </c:pt>
                <c:pt idx="3">
                  <c:v>49.6</c:v>
                </c:pt>
                <c:pt idx="4">
                  <c:v>40.4</c:v>
                </c:pt>
                <c:pt idx="5">
                  <c:v>47.5</c:v>
                </c:pt>
                <c:pt idx="6">
                  <c:v>67.8</c:v>
                </c:pt>
                <c:pt idx="7">
                  <c:v>57.6</c:v>
                </c:pt>
              </c:numCache>
            </c:numRef>
          </c:val>
          <c:extLst>
            <c:ext xmlns:c16="http://schemas.microsoft.com/office/drawing/2014/chart" uri="{C3380CC4-5D6E-409C-BE32-E72D297353CC}">
              <c16:uniqueId val="{00000000-FCAB-400C-BC48-A1F62E3911BB}"/>
            </c:ext>
          </c:extLst>
        </c:ser>
        <c:ser>
          <c:idx val="1"/>
          <c:order val="1"/>
          <c:tx>
            <c:strRef>
              <c:f>'13'!$E$8</c:f>
              <c:strCache>
                <c:ptCount val="1"/>
                <c:pt idx="0">
                  <c:v>現状のままでよい</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'13'!$B$9:$C$16</c:f>
              <c:multiLvlStrCache>
                <c:ptCount val="8"/>
                <c:lvl>
                  <c:pt idx="0">
                    <c:v>９回 (n=1,367)</c:v>
                  </c:pt>
                  <c:pt idx="1">
                    <c:v>８回 (n=1,105)</c:v>
                  </c:pt>
                  <c:pt idx="2">
                    <c:v>９回 (n=1,006)</c:v>
                  </c:pt>
                  <c:pt idx="3">
                    <c:v>８回 (n=1,003)</c:v>
                  </c:pt>
                  <c:pt idx="4">
                    <c:v>９回 (n=1,043)</c:v>
                  </c:pt>
                  <c:pt idx="5">
                    <c:v>８回 (n=1,008)</c:v>
                  </c:pt>
                  <c:pt idx="6">
                    <c:v>９回 (n=1,528)</c:v>
                  </c:pt>
                  <c:pt idx="7">
                    <c:v>８回 (n=1,000)</c:v>
                  </c:pt>
                </c:lvl>
                <c:lvl>
                  <c:pt idx="0">
                    <c:v>日本</c:v>
                  </c:pt>
                  <c:pt idx="2">
                    <c:v>アメリカ</c:v>
                  </c:pt>
                  <c:pt idx="4">
                    <c:v>ドイツ</c:v>
                  </c:pt>
                  <c:pt idx="6">
                    <c:v>スウェーデン</c:v>
                  </c:pt>
                </c:lvl>
              </c:multiLvlStrCache>
            </c:multiLvlStrRef>
          </c:cat>
          <c:val>
            <c:numRef>
              <c:f>'13'!$E$9:$E$16</c:f>
              <c:numCache>
                <c:formatCode>0.0</c:formatCode>
                <c:ptCount val="8"/>
                <c:pt idx="0">
                  <c:v>18.899999999999999</c:v>
                </c:pt>
                <c:pt idx="1">
                  <c:v>16.7</c:v>
                </c:pt>
                <c:pt idx="2">
                  <c:v>21.2</c:v>
                </c:pt>
                <c:pt idx="3">
                  <c:v>19.899999999999999</c:v>
                </c:pt>
                <c:pt idx="4">
                  <c:v>34.700000000000003</c:v>
                </c:pt>
                <c:pt idx="5">
                  <c:v>34.1</c:v>
                </c:pt>
                <c:pt idx="6">
                  <c:v>5.7</c:v>
                </c:pt>
                <c:pt idx="7">
                  <c:v>14.7</c:v>
                </c:pt>
              </c:numCache>
            </c:numRef>
          </c:val>
          <c:extLst>
            <c:ext xmlns:c16="http://schemas.microsoft.com/office/drawing/2014/chart" uri="{C3380CC4-5D6E-409C-BE32-E72D297353CC}">
              <c16:uniqueId val="{00000001-FCAB-400C-BC48-A1F62E3911BB}"/>
            </c:ext>
          </c:extLst>
        </c:ser>
        <c:ser>
          <c:idx val="2"/>
          <c:order val="2"/>
          <c:tx>
            <c:strRef>
              <c:f>'13'!$F$8</c:f>
              <c:strCache>
                <c:ptCount val="1"/>
                <c:pt idx="0">
                  <c:v>若い世代をもっと重視すべき</c:v>
                </c:pt>
              </c:strCache>
            </c:strRef>
          </c:tx>
          <c:spPr>
            <a:solidFill>
              <a:srgbClr val="00468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'13'!$B$9:$C$16</c:f>
              <c:multiLvlStrCache>
                <c:ptCount val="8"/>
                <c:lvl>
                  <c:pt idx="0">
                    <c:v>９回 (n=1,367)</c:v>
                  </c:pt>
                  <c:pt idx="1">
                    <c:v>８回 (n=1,105)</c:v>
                  </c:pt>
                  <c:pt idx="2">
                    <c:v>９回 (n=1,006)</c:v>
                  </c:pt>
                  <c:pt idx="3">
                    <c:v>８回 (n=1,003)</c:v>
                  </c:pt>
                  <c:pt idx="4">
                    <c:v>９回 (n=1,043)</c:v>
                  </c:pt>
                  <c:pt idx="5">
                    <c:v>８回 (n=1,008)</c:v>
                  </c:pt>
                  <c:pt idx="6">
                    <c:v>９回 (n=1,528)</c:v>
                  </c:pt>
                  <c:pt idx="7">
                    <c:v>８回 (n=1,000)</c:v>
                  </c:pt>
                </c:lvl>
                <c:lvl>
                  <c:pt idx="0">
                    <c:v>日本</c:v>
                  </c:pt>
                  <c:pt idx="2">
                    <c:v>アメリカ</c:v>
                  </c:pt>
                  <c:pt idx="4">
                    <c:v>ドイツ</c:v>
                  </c:pt>
                  <c:pt idx="6">
                    <c:v>スウェーデン</c:v>
                  </c:pt>
                </c:lvl>
              </c:multiLvlStrCache>
            </c:multiLvlStrRef>
          </c:cat>
          <c:val>
            <c:numRef>
              <c:f>'13'!$F$9:$F$16</c:f>
              <c:numCache>
                <c:formatCode>0.0</c:formatCode>
                <c:ptCount val="8"/>
                <c:pt idx="0">
                  <c:v>29.8</c:v>
                </c:pt>
                <c:pt idx="1">
                  <c:v>37.5</c:v>
                </c:pt>
                <c:pt idx="2">
                  <c:v>23.2</c:v>
                </c:pt>
                <c:pt idx="3">
                  <c:v>16.8</c:v>
                </c:pt>
                <c:pt idx="4">
                  <c:v>16.8</c:v>
                </c:pt>
                <c:pt idx="5">
                  <c:v>14.1</c:v>
                </c:pt>
                <c:pt idx="6">
                  <c:v>5.9</c:v>
                </c:pt>
                <c:pt idx="7">
                  <c:v>20.399999999999999</c:v>
                </c:pt>
              </c:numCache>
            </c:numRef>
          </c:val>
          <c:extLst>
            <c:ext xmlns:c16="http://schemas.microsoft.com/office/drawing/2014/chart" uri="{C3380CC4-5D6E-409C-BE32-E72D297353CC}">
              <c16:uniqueId val="{00000002-FCAB-400C-BC48-A1F62E3911BB}"/>
            </c:ext>
          </c:extLst>
        </c:ser>
        <c:ser>
          <c:idx val="3"/>
          <c:order val="3"/>
          <c:tx>
            <c:strRef>
              <c:f>'13'!$G$8</c:f>
              <c:strCache>
                <c:ptCount val="1"/>
                <c:pt idx="0">
                  <c:v>わからない</c:v>
                </c:pt>
              </c:strCache>
            </c:strRef>
          </c:tx>
          <c:spPr>
            <a:solidFill>
              <a:srgbClr val="4074A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'13'!$B$9:$C$16</c:f>
              <c:multiLvlStrCache>
                <c:ptCount val="8"/>
                <c:lvl>
                  <c:pt idx="0">
                    <c:v>９回 (n=1,367)</c:v>
                  </c:pt>
                  <c:pt idx="1">
                    <c:v>８回 (n=1,105)</c:v>
                  </c:pt>
                  <c:pt idx="2">
                    <c:v>９回 (n=1,006)</c:v>
                  </c:pt>
                  <c:pt idx="3">
                    <c:v>８回 (n=1,003)</c:v>
                  </c:pt>
                  <c:pt idx="4">
                    <c:v>９回 (n=1,043)</c:v>
                  </c:pt>
                  <c:pt idx="5">
                    <c:v>８回 (n=1,008)</c:v>
                  </c:pt>
                  <c:pt idx="6">
                    <c:v>９回 (n=1,528)</c:v>
                  </c:pt>
                  <c:pt idx="7">
                    <c:v>８回 (n=1,000)</c:v>
                  </c:pt>
                </c:lvl>
                <c:lvl>
                  <c:pt idx="0">
                    <c:v>日本</c:v>
                  </c:pt>
                  <c:pt idx="2">
                    <c:v>アメリカ</c:v>
                  </c:pt>
                  <c:pt idx="4">
                    <c:v>ドイツ</c:v>
                  </c:pt>
                  <c:pt idx="6">
                    <c:v>スウェーデン</c:v>
                  </c:pt>
                </c:lvl>
              </c:multiLvlStrCache>
            </c:multiLvlStrRef>
          </c:cat>
          <c:val>
            <c:numRef>
              <c:f>'13'!$G$9:$G$16</c:f>
              <c:numCache>
                <c:formatCode>0.0</c:formatCode>
                <c:ptCount val="8"/>
                <c:pt idx="0">
                  <c:v>18.100000000000001</c:v>
                </c:pt>
                <c:pt idx="1">
                  <c:v>5.5</c:v>
                </c:pt>
                <c:pt idx="2">
                  <c:v>22.5</c:v>
                </c:pt>
                <c:pt idx="3">
                  <c:v>13.7</c:v>
                </c:pt>
                <c:pt idx="4">
                  <c:v>5.8</c:v>
                </c:pt>
                <c:pt idx="5">
                  <c:v>4.3</c:v>
                </c:pt>
                <c:pt idx="6">
                  <c:v>15.3</c:v>
                </c:pt>
                <c:pt idx="7">
                  <c:v>7.3</c:v>
                </c:pt>
              </c:numCache>
            </c:numRef>
          </c:val>
          <c:extLst>
            <c:ext xmlns:c16="http://schemas.microsoft.com/office/drawing/2014/chart" uri="{C3380CC4-5D6E-409C-BE32-E72D297353CC}">
              <c16:uniqueId val="{00000003-FCAB-400C-BC48-A1F62E3911BB}"/>
            </c:ext>
          </c:extLst>
        </c:ser>
        <c:ser>
          <c:idx val="4"/>
          <c:order val="4"/>
          <c:tx>
            <c:strRef>
              <c:f>'13'!$H$8</c:f>
              <c:strCache>
                <c:ptCount val="1"/>
                <c:pt idx="0">
                  <c:v>無回答</c:v>
                </c:pt>
              </c:strCache>
            </c:strRef>
          </c:tx>
          <c:spPr>
            <a:solidFill>
              <a:srgbClr val="0071BC"/>
            </a:solidFill>
            <a:ln>
              <a:noFill/>
            </a:ln>
            <a:effectLst/>
          </c:spPr>
          <c:invertIfNegative val="0"/>
          <c:dLbls>
            <c:dLbl>
              <c:idx val="0"/>
              <c:layout>
                <c:manualLayout>
                  <c:x val="2.9277218664227032E-2"/>
                  <c:y val="2.393357904379737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AB-400C-BC48-A1F62E3911BB}"/>
                </c:ext>
              </c:extLst>
            </c:dLbl>
            <c:dLbl>
              <c:idx val="1"/>
              <c:layout>
                <c:manualLayout>
                  <c:x val="1.829826166514181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AB-400C-BC48-A1F62E3911BB}"/>
                </c:ext>
              </c:extLst>
            </c:dLbl>
            <c:dLbl>
              <c:idx val="2"/>
              <c:layout>
                <c:manualLayout>
                  <c:x val="2.5617566331198535E-2"/>
                  <c:y val="4.786715808759475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AB-400C-BC48-A1F62E3911BB}"/>
                </c:ext>
              </c:extLst>
            </c:dLbl>
            <c:dLbl>
              <c:idx val="3"/>
              <c:layout>
                <c:manualLayout>
                  <c:x val="2.012808783165599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AB-400C-BC48-A1F62E3911BB}"/>
                </c:ext>
              </c:extLst>
            </c:dLbl>
            <c:dLbl>
              <c:idx val="4"/>
              <c:layout>
                <c:manualLayout>
                  <c:x val="2.1957913998170039E-2"/>
                  <c:y val="9.573431617518950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AB-400C-BC48-A1F62E3911BB}"/>
                </c:ext>
              </c:extLst>
            </c:dLbl>
            <c:dLbl>
              <c:idx val="5"/>
              <c:layout>
                <c:manualLayout>
                  <c:x val="2.37877401646844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AB-400C-BC48-A1F62E3911BB}"/>
                </c:ext>
              </c:extLst>
            </c:dLbl>
            <c:dLbl>
              <c:idx val="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CAB-400C-BC48-A1F62E3911BB}"/>
                </c:ext>
              </c:extLst>
            </c:dLbl>
            <c:dLbl>
              <c:idx val="7"/>
              <c:layout>
                <c:manualLayout>
                  <c:x val="1.8298261665141813E-2"/>
                  <c:y val="9.573431617518950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CAB-400C-BC48-A1F62E3911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'13'!$B$9:$C$16</c:f>
              <c:multiLvlStrCache>
                <c:ptCount val="8"/>
                <c:lvl>
                  <c:pt idx="0">
                    <c:v>９回 (n=1,367)</c:v>
                  </c:pt>
                  <c:pt idx="1">
                    <c:v>８回 (n=1,105)</c:v>
                  </c:pt>
                  <c:pt idx="2">
                    <c:v>９回 (n=1,006)</c:v>
                  </c:pt>
                  <c:pt idx="3">
                    <c:v>８回 (n=1,003)</c:v>
                  </c:pt>
                  <c:pt idx="4">
                    <c:v>９回 (n=1,043)</c:v>
                  </c:pt>
                  <c:pt idx="5">
                    <c:v>８回 (n=1,008)</c:v>
                  </c:pt>
                  <c:pt idx="6">
                    <c:v>９回 (n=1,528)</c:v>
                  </c:pt>
                  <c:pt idx="7">
                    <c:v>８回 (n=1,000)</c:v>
                  </c:pt>
                </c:lvl>
                <c:lvl>
                  <c:pt idx="0">
                    <c:v>日本</c:v>
                  </c:pt>
                  <c:pt idx="2">
                    <c:v>アメリカ</c:v>
                  </c:pt>
                  <c:pt idx="4">
                    <c:v>ドイツ</c:v>
                  </c:pt>
                  <c:pt idx="6">
                    <c:v>スウェーデン</c:v>
                  </c:pt>
                </c:lvl>
              </c:multiLvlStrCache>
            </c:multiLvlStrRef>
          </c:cat>
          <c:val>
            <c:numRef>
              <c:f>'13'!$H$9:$H$16</c:f>
              <c:numCache>
                <c:formatCode>0.0</c:formatCode>
                <c:ptCount val="8"/>
                <c:pt idx="0">
                  <c:v>2.7</c:v>
                </c:pt>
                <c:pt idx="1">
                  <c:v>0</c:v>
                </c:pt>
                <c:pt idx="2">
                  <c:v>0</c:v>
                </c:pt>
                <c:pt idx="3">
                  <c:v>0</c:v>
                </c:pt>
                <c:pt idx="4">
                  <c:v>2.4</c:v>
                </c:pt>
                <c:pt idx="5">
                  <c:v>0</c:v>
                </c:pt>
                <c:pt idx="6">
                  <c:v>5.3</c:v>
                </c:pt>
                <c:pt idx="7">
                  <c:v>0</c:v>
                </c:pt>
              </c:numCache>
            </c:numRef>
          </c:val>
          <c:extLst>
            <c:ext xmlns:c16="http://schemas.microsoft.com/office/drawing/2014/chart" uri="{C3380CC4-5D6E-409C-BE32-E72D297353CC}">
              <c16:uniqueId val="{0000000C-FCAB-400C-BC48-A1F62E3911BB}"/>
            </c:ext>
          </c:extLst>
        </c:ser>
        <c:dLbls>
          <c:showLegendKey val="0"/>
          <c:showVal val="0"/>
          <c:showCatName val="0"/>
          <c:showSerName val="0"/>
          <c:showPercent val="0"/>
          <c:showBubbleSize val="0"/>
        </c:dLbls>
        <c:gapWidth val="80"/>
        <c:overlap val="100"/>
        <c:axId val="660314320"/>
        <c:axId val="659643888"/>
      </c:barChart>
      <c:catAx>
        <c:axId val="6603143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59643888"/>
        <c:crosses val="autoZero"/>
        <c:auto val="1"/>
        <c:lblAlgn val="ctr"/>
        <c:lblOffset val="100"/>
        <c:noMultiLvlLbl val="0"/>
      </c:catAx>
      <c:valAx>
        <c:axId val="659643888"/>
        <c:scaling>
          <c:orientation val="minMax"/>
        </c:scaling>
        <c:delete val="0"/>
        <c:axPos val="t"/>
        <c:majorGridlines>
          <c:spPr>
            <a:ln w="9525" cap="flat" cmpd="sng" algn="ctr">
              <a:noFill/>
              <a:round/>
            </a:ln>
            <a:effectLst/>
          </c:spPr>
        </c:majorGridlines>
        <c:numFmt formatCode="0%" sourceLinked="1"/>
        <c:majorTickMark val="in"/>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60314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3334138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351134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97038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4244812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46088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76264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44518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045424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0980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91610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367851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10123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66544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84531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87907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3602301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153401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F786AC-60AA-4375-8815-98D03D02B41F}"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111742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9F786AC-60AA-4375-8815-98D03D02B41F}"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E2C65F-8322-4B8B-B48D-844B979C4CC1}" type="slidenum">
              <a:rPr kumimoji="1" lang="ja-JP" altLang="en-US" smtClean="0"/>
              <a:t>‹#›</a:t>
            </a:fld>
            <a:endParaRPr kumimoji="1" lang="ja-JP" altLang="en-US"/>
          </a:p>
        </p:txBody>
      </p:sp>
    </p:spTree>
    <p:extLst>
      <p:ext uri="{BB962C8B-B14F-4D97-AF65-F5344CB8AC3E}">
        <p14:creationId xmlns:p14="http://schemas.microsoft.com/office/powerpoint/2010/main" val="302817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674617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0FF15B95-3562-1842-A633-3CB98D9970B7}"/>
              </a:ext>
            </a:extLst>
          </p:cNvPr>
          <p:cNvGraphicFramePr>
            <a:graphicFrameLocks/>
          </p:cNvGraphicFramePr>
          <p:nvPr>
            <p:extLst/>
          </p:nvPr>
        </p:nvGraphicFramePr>
        <p:xfrm>
          <a:off x="812800" y="1104900"/>
          <a:ext cx="7518400" cy="5054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7258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23</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2022-09-14T08:44:54Z</dcterms:created>
  <dcterms:modified xsi:type="dcterms:W3CDTF">2022-09-14T08:44:54Z</dcterms:modified>
</cp:coreProperties>
</file>