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身体機能が低下した場合の住宅（第８回比較）</a:t>
            </a:r>
            <a:r>
              <a:rPr lang="ja-JP" altLang="en-US" sz="1400" b="0" i="0" u="none" strike="noStrike" baseline="0" dirty="0"/>
              <a:t>  </a:t>
            </a:r>
            <a:endParaRPr lang="ja-JP" altLang="en-US" dirty="0"/>
          </a:p>
        </c:rich>
      </c:tx>
      <c:layout>
        <c:manualLayout>
          <c:xMode val="edge"/>
          <c:yMode val="edge"/>
          <c:x val="0.26713660381268134"/>
          <c:y val="1.82768252940104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'3'!$D$8</c:f>
              <c:strCache>
                <c:ptCount val="1"/>
                <c:pt idx="0">
                  <c:v>現在のまま、自宅に留まりたい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'3'!$D$9:$D$16</c:f>
              <c:numCache>
                <c:formatCode>0.0</c:formatCode>
                <c:ptCount val="8"/>
                <c:pt idx="0">
                  <c:v>37.5</c:v>
                </c:pt>
                <c:pt idx="1">
                  <c:v>49.3</c:v>
                </c:pt>
                <c:pt idx="2">
                  <c:v>41.8</c:v>
                </c:pt>
                <c:pt idx="3">
                  <c:v>43.6</c:v>
                </c:pt>
                <c:pt idx="4">
                  <c:v>40.200000000000003</c:v>
                </c:pt>
                <c:pt idx="5">
                  <c:v>43</c:v>
                </c:pt>
                <c:pt idx="6">
                  <c:v>21.2</c:v>
                </c:pt>
                <c:pt idx="7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DE-42D4-B28C-6E6EFD934FB9}"/>
            </c:ext>
          </c:extLst>
        </c:ser>
        <c:ser>
          <c:idx val="1"/>
          <c:order val="1"/>
          <c:tx>
            <c:strRef>
              <c:f>'3'!$E$8</c:f>
              <c:strCache>
                <c:ptCount val="1"/>
                <c:pt idx="0">
                  <c:v>改築の上、自宅に留まりたい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'3'!$E$9:$E$16</c:f>
              <c:numCache>
                <c:formatCode>0.0</c:formatCode>
                <c:ptCount val="8"/>
                <c:pt idx="0">
                  <c:v>21.6</c:v>
                </c:pt>
                <c:pt idx="1">
                  <c:v>15.8</c:v>
                </c:pt>
                <c:pt idx="2">
                  <c:v>34.700000000000003</c:v>
                </c:pt>
                <c:pt idx="3">
                  <c:v>31.3</c:v>
                </c:pt>
                <c:pt idx="4">
                  <c:v>30</c:v>
                </c:pt>
                <c:pt idx="5">
                  <c:v>30.5</c:v>
                </c:pt>
                <c:pt idx="6">
                  <c:v>48.4</c:v>
                </c:pt>
                <c:pt idx="7">
                  <c:v>49.2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DE-42D4-B28C-6E6EFD934FB9}"/>
            </c:ext>
          </c:extLst>
        </c:ser>
        <c:ser>
          <c:idx val="2"/>
          <c:order val="2"/>
          <c:tx>
            <c:strRef>
              <c:f>'3'!$F$8</c:f>
              <c:strCache>
                <c:ptCount val="1"/>
                <c:pt idx="0">
                  <c:v>子供の住宅へ引っ越したい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6126417601894E-16"/>
                  <c:y val="-4.1131105398457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DE-42D4-B28C-6E6EFD934FB9}"/>
                </c:ext>
              </c:extLst>
            </c:dLbl>
            <c:dLbl>
              <c:idx val="1"/>
              <c:layout>
                <c:manualLayout>
                  <c:x val="0"/>
                  <c:y val="-4.1131105398457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DE-42D4-B28C-6E6EFD934FB9}"/>
                </c:ext>
              </c:extLst>
            </c:dLbl>
            <c:dLbl>
              <c:idx val="6"/>
              <c:layout>
                <c:manualLayout>
                  <c:x val="0"/>
                  <c:y val="-3.85602088941968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DE-42D4-B28C-6E6EFD934FB9}"/>
                </c:ext>
              </c:extLst>
            </c:dLbl>
            <c:dLbl>
              <c:idx val="7"/>
              <c:layout>
                <c:manualLayout>
                  <c:x val="0"/>
                  <c:y val="-3.8560411311053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DE-42D4-B28C-6E6EFD934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'3'!$F$9:$F$16</c:f>
              <c:numCache>
                <c:formatCode>0.0</c:formatCode>
                <c:ptCount val="8"/>
                <c:pt idx="0">
                  <c:v>0.7</c:v>
                </c:pt>
                <c:pt idx="1">
                  <c:v>1</c:v>
                </c:pt>
                <c:pt idx="2">
                  <c:v>5</c:v>
                </c:pt>
                <c:pt idx="3">
                  <c:v>7.4</c:v>
                </c:pt>
                <c:pt idx="4">
                  <c:v>3.9</c:v>
                </c:pt>
                <c:pt idx="5">
                  <c:v>4.2</c:v>
                </c:pt>
                <c:pt idx="6">
                  <c:v>1</c:v>
                </c:pt>
                <c:pt idx="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DE-42D4-B28C-6E6EFD934FB9}"/>
            </c:ext>
          </c:extLst>
        </c:ser>
        <c:ser>
          <c:idx val="3"/>
          <c:order val="3"/>
          <c:tx>
            <c:strRef>
              <c:f>'3'!$G$8</c:f>
              <c:strCache>
                <c:ptCount val="1"/>
                <c:pt idx="0">
                  <c:v>高齢者用住宅へ引っ越したい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'3'!$G$9:$G$16</c:f>
              <c:numCache>
                <c:formatCode>0.0</c:formatCode>
                <c:ptCount val="8"/>
                <c:pt idx="0">
                  <c:v>13</c:v>
                </c:pt>
                <c:pt idx="1">
                  <c:v>9.6999999999999993</c:v>
                </c:pt>
                <c:pt idx="2">
                  <c:v>7.4</c:v>
                </c:pt>
                <c:pt idx="3">
                  <c:v>10.5</c:v>
                </c:pt>
                <c:pt idx="4">
                  <c:v>17.100000000000001</c:v>
                </c:pt>
                <c:pt idx="5">
                  <c:v>16.8</c:v>
                </c:pt>
                <c:pt idx="6">
                  <c:v>17.2</c:v>
                </c:pt>
                <c:pt idx="7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1DE-42D4-B28C-6E6EFD934FB9}"/>
            </c:ext>
          </c:extLst>
        </c:ser>
        <c:ser>
          <c:idx val="4"/>
          <c:order val="4"/>
          <c:tx>
            <c:strRef>
              <c:f>'3'!$H$8</c:f>
              <c:strCache>
                <c:ptCount val="1"/>
                <c:pt idx="0">
                  <c:v>老人ホームへ入居したい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1444142671513457E-2"/>
                  <c:y val="-4.3701597069003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DE-42D4-B28C-6E6EFD934FB9}"/>
                </c:ext>
              </c:extLst>
            </c:dLbl>
            <c:dLbl>
              <c:idx val="3"/>
              <c:layout>
                <c:manualLayout>
                  <c:x val="-1.7983652769521144E-2"/>
                  <c:y val="-4.37013946521466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DE-42D4-B28C-6E6EFD934FB9}"/>
                </c:ext>
              </c:extLst>
            </c:dLbl>
            <c:dLbl>
              <c:idx val="5"/>
              <c:layout>
                <c:manualLayout>
                  <c:x val="-3.5967305539042413E-2"/>
                  <c:y val="-4.37015970690039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DE-42D4-B28C-6E6EFD934FB9}"/>
                </c:ext>
              </c:extLst>
            </c:dLbl>
            <c:dLbl>
              <c:idx val="6"/>
              <c:layout>
                <c:manualLayout>
                  <c:x val="-1.1444142671513457E-2"/>
                  <c:y val="-4.62722911564075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DE-42D4-B28C-6E6EFD934FB9}"/>
                </c:ext>
              </c:extLst>
            </c:dLbl>
            <c:dLbl>
              <c:idx val="7"/>
              <c:layout>
                <c:manualLayout>
                  <c:x val="-1.6348775245019345E-2"/>
                  <c:y val="-4.88427828269538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DE-42D4-B28C-6E6EFD934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'3'!$H$9:$H$16</c:f>
              <c:numCache>
                <c:formatCode>0.0</c:formatCode>
                <c:ptCount val="8"/>
                <c:pt idx="0">
                  <c:v>14.6</c:v>
                </c:pt>
                <c:pt idx="1">
                  <c:v>14.8</c:v>
                </c:pt>
                <c:pt idx="2">
                  <c:v>2.5</c:v>
                </c:pt>
                <c:pt idx="3">
                  <c:v>1.7</c:v>
                </c:pt>
                <c:pt idx="4">
                  <c:v>3.1</c:v>
                </c:pt>
                <c:pt idx="5">
                  <c:v>1.7</c:v>
                </c:pt>
                <c:pt idx="6">
                  <c:v>0.7</c:v>
                </c:pt>
                <c:pt idx="7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1DE-42D4-B28C-6E6EFD934FB9}"/>
            </c:ext>
          </c:extLst>
        </c:ser>
        <c:ser>
          <c:idx val="5"/>
          <c:order val="5"/>
          <c:tx>
            <c:strRef>
              <c:f>'3'!$I$8</c:f>
              <c:strCache>
                <c:ptCount val="1"/>
                <c:pt idx="0">
                  <c:v>病院に入院したい</c:v>
                </c:pt>
              </c:strCache>
            </c:strRef>
          </c:tx>
          <c:spPr>
            <a:solidFill>
              <a:srgbClr val="4094CD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1DE-42D4-B28C-6E6EFD934FB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E1DE-42D4-B28C-6E6EFD934FB9}"/>
                </c:ext>
              </c:extLst>
            </c:dLbl>
            <c:dLbl>
              <c:idx val="2"/>
              <c:layout>
                <c:manualLayout>
                  <c:x val="1.9618530294022947E-2"/>
                  <c:y val="-4.1131105398457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DE-42D4-B28C-6E6EFD934FB9}"/>
                </c:ext>
              </c:extLst>
            </c:dLbl>
            <c:dLbl>
              <c:idx val="3"/>
              <c:layout>
                <c:manualLayout>
                  <c:x val="3.2697550490037247E-3"/>
                  <c:y val="-4.370179948586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DE-42D4-B28C-6E6EFD934FB9}"/>
                </c:ext>
              </c:extLst>
            </c:dLbl>
            <c:dLbl>
              <c:idx val="4"/>
              <c:layout>
                <c:manualLayout>
                  <c:x val="0"/>
                  <c:y val="-4.370179948586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1DE-42D4-B28C-6E6EFD934FB9}"/>
                </c:ext>
              </c:extLst>
            </c:dLbl>
            <c:dLbl>
              <c:idx val="5"/>
              <c:layout>
                <c:manualLayout>
                  <c:x val="0"/>
                  <c:y val="-4.3701799485861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1DE-42D4-B28C-6E6EFD934FB9}"/>
                </c:ext>
              </c:extLst>
            </c:dLbl>
            <c:dLbl>
              <c:idx val="6"/>
              <c:layout>
                <c:manualLayout>
                  <c:x val="1.9618530294023068E-2"/>
                  <c:y val="-4.3701799485861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1DE-42D4-B28C-6E6EFD934FB9}"/>
                </c:ext>
              </c:extLst>
            </c:dLbl>
            <c:dLbl>
              <c:idx val="7"/>
              <c:layout>
                <c:manualLayout>
                  <c:x val="9.8092651470115342E-3"/>
                  <c:y val="-4.6272291156407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DE-42D4-B28C-6E6EFD934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'3'!$I$9:$I$16</c:f>
              <c:numCache>
                <c:formatCode>0.0</c:formatCode>
                <c:ptCount val="8"/>
                <c:pt idx="0">
                  <c:v>4.4000000000000004</c:v>
                </c:pt>
                <c:pt idx="1">
                  <c:v>3.3</c:v>
                </c:pt>
                <c:pt idx="2">
                  <c:v>0.1</c:v>
                </c:pt>
                <c:pt idx="3">
                  <c:v>0.1</c:v>
                </c:pt>
                <c:pt idx="4">
                  <c:v>0</c:v>
                </c:pt>
                <c:pt idx="5">
                  <c:v>0</c:v>
                </c:pt>
                <c:pt idx="6">
                  <c:v>0.1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1DE-42D4-B28C-6E6EFD934FB9}"/>
            </c:ext>
          </c:extLst>
        </c:ser>
        <c:ser>
          <c:idx val="6"/>
          <c:order val="6"/>
          <c:tx>
            <c:strRef>
              <c:f>'3'!$J$8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589FE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'3'!$J$9:$J$16</c:f>
              <c:numCache>
                <c:formatCode>0.0</c:formatCode>
                <c:ptCount val="8"/>
                <c:pt idx="0">
                  <c:v>5.6</c:v>
                </c:pt>
                <c:pt idx="1">
                  <c:v>5.7</c:v>
                </c:pt>
                <c:pt idx="2">
                  <c:v>6.1</c:v>
                </c:pt>
                <c:pt idx="3">
                  <c:v>5.5</c:v>
                </c:pt>
                <c:pt idx="4">
                  <c:v>4.5999999999999996</c:v>
                </c:pt>
                <c:pt idx="5">
                  <c:v>3.3</c:v>
                </c:pt>
                <c:pt idx="6">
                  <c:v>8.6999999999999993</c:v>
                </c:pt>
                <c:pt idx="7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E1DE-42D4-B28C-6E6EFD934FB9}"/>
            </c:ext>
          </c:extLst>
        </c:ser>
        <c:ser>
          <c:idx val="7"/>
          <c:order val="7"/>
          <c:tx>
            <c:strRef>
              <c:f>'3'!$K$8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8FD0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158040392030759E-2"/>
                  <c:y val="2.024168572758739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1DE-42D4-B28C-6E6EFD934FB9}"/>
                </c:ext>
              </c:extLst>
            </c:dLbl>
            <c:dLbl>
              <c:idx val="1"/>
              <c:layout>
                <c:manualLayout>
                  <c:x val="1.63487752450191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1DE-42D4-B28C-6E6EFD934FB9}"/>
                </c:ext>
              </c:extLst>
            </c:dLbl>
            <c:dLbl>
              <c:idx val="2"/>
              <c:layout>
                <c:manualLayout>
                  <c:x val="2.61580403920307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1DE-42D4-B28C-6E6EFD934FB9}"/>
                </c:ext>
              </c:extLst>
            </c:dLbl>
            <c:dLbl>
              <c:idx val="3"/>
              <c:layout>
                <c:manualLayout>
                  <c:x val="1.3079020196015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1DE-42D4-B28C-6E6EFD934FB9}"/>
                </c:ext>
              </c:extLst>
            </c:dLbl>
            <c:dLbl>
              <c:idx val="4"/>
              <c:layout>
                <c:manualLayout>
                  <c:x val="1.96185302940230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1DE-42D4-B28C-6E6EFD934FB9}"/>
                </c:ext>
              </c:extLst>
            </c:dLbl>
            <c:dLbl>
              <c:idx val="5"/>
              <c:layout>
                <c:manualLayout>
                  <c:x val="1.6348775245019105E-2"/>
                  <c:y val="9.425769433187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1DE-42D4-B28C-6E6EFD934FB9}"/>
                </c:ext>
              </c:extLst>
            </c:dLbl>
            <c:dLbl>
              <c:idx val="6"/>
              <c:layout>
                <c:manualLayout>
                  <c:x val="2.6158040392030638E-2"/>
                  <c:y val="9.425769433187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1DE-42D4-B28C-6E6EFD934FB9}"/>
                </c:ext>
              </c:extLst>
            </c:dLbl>
            <c:dLbl>
              <c:idx val="7"/>
              <c:layout>
                <c:manualLayout>
                  <c:x val="1.6348775245019345E-2"/>
                  <c:y val="9.425769433187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1DE-42D4-B28C-6E6EFD934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'3'!$B$9:$C$16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'3'!$K$9:$K$16</c:f>
              <c:numCache>
                <c:formatCode>0.0</c:formatCode>
                <c:ptCount val="8"/>
                <c:pt idx="0">
                  <c:v>2.6</c:v>
                </c:pt>
                <c:pt idx="1">
                  <c:v>0.5</c:v>
                </c:pt>
                <c:pt idx="2">
                  <c:v>2.5</c:v>
                </c:pt>
                <c:pt idx="3">
                  <c:v>0</c:v>
                </c:pt>
                <c:pt idx="4">
                  <c:v>1.2</c:v>
                </c:pt>
                <c:pt idx="5">
                  <c:v>0.7</c:v>
                </c:pt>
                <c:pt idx="6">
                  <c:v>2.6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E1DE-42D4-B28C-6E6EFD934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684314676076693E-2"/>
          <c:y val="0.90167034390624046"/>
          <c:w val="0.93931257390740608"/>
          <c:h val="8.29054915693378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76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0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49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08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404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27500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45548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46277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613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979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0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29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07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1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52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5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91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557F-6435-45C6-A7B2-73F5881927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9D028-EB7F-44E1-B98A-B052173D83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39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17B94D9-637E-1441-95D2-9DAE3BFAB25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17550" y="933450"/>
          <a:ext cx="78105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309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2022-09-14T08:45:14Z</dcterms:created>
  <dcterms:modified xsi:type="dcterms:W3CDTF">2022-09-14T08:45:14Z</dcterms:modified>
</cp:coreProperties>
</file>