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身体機能が低下した場合の住宅の住みやすさ（性別）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21271729185727356"/>
          <c:y val="1.82767555841234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'2'!$D$8</c:f>
              <c:strCache>
                <c:ptCount val="1"/>
                <c:pt idx="0">
                  <c:v>住みやすい</c:v>
                </c:pt>
              </c:strCache>
            </c:strRef>
          </c:tx>
          <c:spPr>
            <a:solidFill>
              <a:srgbClr val="00215D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4000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0E7-40E5-89AE-4DC4E758323C}"/>
              </c:ext>
            </c:extLst>
          </c:dPt>
          <c:dPt>
            <c:idx val="3"/>
            <c:invertIfNegative val="0"/>
            <c:bubble3D val="0"/>
            <c:spPr>
              <a:solidFill>
                <a:srgbClr val="4000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0E7-40E5-89AE-4DC4E758323C}"/>
              </c:ext>
            </c:extLst>
          </c:dPt>
          <c:dPt>
            <c:idx val="5"/>
            <c:invertIfNegative val="0"/>
            <c:bubble3D val="0"/>
            <c:spPr>
              <a:solidFill>
                <a:srgbClr val="4000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0E7-40E5-89AE-4DC4E758323C}"/>
              </c:ext>
            </c:extLst>
          </c:dPt>
          <c:dPt>
            <c:idx val="7"/>
            <c:invertIfNegative val="0"/>
            <c:bubble3D val="0"/>
            <c:spPr>
              <a:solidFill>
                <a:srgbClr val="4000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0E7-40E5-89AE-4DC4E758323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'2'!$D$9:$D$16</c:f>
              <c:numCache>
                <c:formatCode>0.0</c:formatCode>
                <c:ptCount val="8"/>
                <c:pt idx="0">
                  <c:v>5.2</c:v>
                </c:pt>
                <c:pt idx="1">
                  <c:v>6.7</c:v>
                </c:pt>
                <c:pt idx="2">
                  <c:v>41.4</c:v>
                </c:pt>
                <c:pt idx="3">
                  <c:v>44.1</c:v>
                </c:pt>
                <c:pt idx="4">
                  <c:v>19.2</c:v>
                </c:pt>
                <c:pt idx="5">
                  <c:v>24.6</c:v>
                </c:pt>
                <c:pt idx="6">
                  <c:v>19.100000000000001</c:v>
                </c:pt>
                <c:pt idx="7">
                  <c:v>19.7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0E7-40E5-89AE-4DC4E758323C}"/>
            </c:ext>
          </c:extLst>
        </c:ser>
        <c:ser>
          <c:idx val="1"/>
          <c:order val="1"/>
          <c:tx>
            <c:strRef>
              <c:f>'2'!$E$8</c:f>
              <c:strCache>
                <c:ptCount val="1"/>
                <c:pt idx="0">
                  <c:v>まあ住みやすい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70404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D0E7-40E5-89AE-4DC4E758323C}"/>
              </c:ext>
            </c:extLst>
          </c:dPt>
          <c:dPt>
            <c:idx val="3"/>
            <c:invertIfNegative val="0"/>
            <c:bubble3D val="0"/>
            <c:spPr>
              <a:solidFill>
                <a:srgbClr val="70404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D0E7-40E5-89AE-4DC4E758323C}"/>
              </c:ext>
            </c:extLst>
          </c:dPt>
          <c:dPt>
            <c:idx val="5"/>
            <c:invertIfNegative val="0"/>
            <c:bubble3D val="0"/>
            <c:spPr>
              <a:solidFill>
                <a:srgbClr val="70404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D0E7-40E5-89AE-4DC4E758323C}"/>
              </c:ext>
            </c:extLst>
          </c:dPt>
          <c:dPt>
            <c:idx val="7"/>
            <c:invertIfNegative val="0"/>
            <c:bubble3D val="0"/>
            <c:spPr>
              <a:solidFill>
                <a:srgbClr val="70404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D0E7-40E5-89AE-4DC4E758323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'2'!$E$9:$E$16</c:f>
              <c:numCache>
                <c:formatCode>0.0</c:formatCode>
                <c:ptCount val="8"/>
                <c:pt idx="0">
                  <c:v>16.100000000000001</c:v>
                </c:pt>
                <c:pt idx="1">
                  <c:v>19.3</c:v>
                </c:pt>
                <c:pt idx="2">
                  <c:v>18.8</c:v>
                </c:pt>
                <c:pt idx="3">
                  <c:v>19.399999999999999</c:v>
                </c:pt>
                <c:pt idx="4">
                  <c:v>27.3</c:v>
                </c:pt>
                <c:pt idx="5">
                  <c:v>24.7</c:v>
                </c:pt>
                <c:pt idx="6">
                  <c:v>37</c:v>
                </c:pt>
                <c:pt idx="7">
                  <c:v>36.200000000000003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D0E7-40E5-89AE-4DC4E758323C}"/>
            </c:ext>
          </c:extLst>
        </c:ser>
        <c:ser>
          <c:idx val="2"/>
          <c:order val="2"/>
          <c:tx>
            <c:strRef>
              <c:f>'2'!$F$8</c:f>
              <c:strCache>
                <c:ptCount val="1"/>
                <c:pt idx="0">
                  <c:v>多少問題がある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6F002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D0E7-40E5-89AE-4DC4E758323C}"/>
              </c:ext>
            </c:extLst>
          </c:dPt>
          <c:dPt>
            <c:idx val="3"/>
            <c:invertIfNegative val="0"/>
            <c:bubble3D val="0"/>
            <c:spPr>
              <a:solidFill>
                <a:srgbClr val="6F002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D0E7-40E5-89AE-4DC4E758323C}"/>
              </c:ext>
            </c:extLst>
          </c:dPt>
          <c:dPt>
            <c:idx val="5"/>
            <c:invertIfNegative val="0"/>
            <c:bubble3D val="0"/>
            <c:spPr>
              <a:solidFill>
                <a:srgbClr val="6F002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D0E7-40E5-89AE-4DC4E758323C}"/>
              </c:ext>
            </c:extLst>
          </c:dPt>
          <c:dPt>
            <c:idx val="7"/>
            <c:invertIfNegative val="0"/>
            <c:bubble3D val="0"/>
            <c:spPr>
              <a:solidFill>
                <a:srgbClr val="6F002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D0E7-40E5-89AE-4DC4E758323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'2'!$F$9:$F$16</c:f>
              <c:numCache>
                <c:formatCode>0.0</c:formatCode>
                <c:ptCount val="8"/>
                <c:pt idx="0">
                  <c:v>46.2</c:v>
                </c:pt>
                <c:pt idx="1">
                  <c:v>44.7</c:v>
                </c:pt>
                <c:pt idx="2">
                  <c:v>22.4</c:v>
                </c:pt>
                <c:pt idx="3">
                  <c:v>17.2</c:v>
                </c:pt>
                <c:pt idx="4">
                  <c:v>36.200000000000003</c:v>
                </c:pt>
                <c:pt idx="5">
                  <c:v>30.7</c:v>
                </c:pt>
                <c:pt idx="6">
                  <c:v>24.8</c:v>
                </c:pt>
                <c:pt idx="7">
                  <c:v>22.5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D0E7-40E5-89AE-4DC4E758323C}"/>
            </c:ext>
          </c:extLst>
        </c:ser>
        <c:ser>
          <c:idx val="3"/>
          <c:order val="3"/>
          <c:tx>
            <c:strRef>
              <c:f>'2'!$G$8</c:f>
              <c:strCache>
                <c:ptCount val="1"/>
                <c:pt idx="0">
                  <c:v>非常に問題がある</c:v>
                </c:pt>
              </c:strCache>
            </c:strRef>
          </c:tx>
          <c:spPr>
            <a:solidFill>
              <a:srgbClr val="4074A8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9340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D0E7-40E5-89AE-4DC4E758323C}"/>
              </c:ext>
            </c:extLst>
          </c:dPt>
          <c:dPt>
            <c:idx val="3"/>
            <c:invertIfNegative val="0"/>
            <c:bubble3D val="0"/>
            <c:spPr>
              <a:solidFill>
                <a:srgbClr val="9340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D0E7-40E5-89AE-4DC4E758323C}"/>
              </c:ext>
            </c:extLst>
          </c:dPt>
          <c:dPt>
            <c:idx val="5"/>
            <c:invertIfNegative val="0"/>
            <c:bubble3D val="0"/>
            <c:spPr>
              <a:solidFill>
                <a:srgbClr val="9340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0-D0E7-40E5-89AE-4DC4E758323C}"/>
              </c:ext>
            </c:extLst>
          </c:dPt>
          <c:dPt>
            <c:idx val="7"/>
            <c:invertIfNegative val="0"/>
            <c:bubble3D val="0"/>
            <c:spPr>
              <a:solidFill>
                <a:srgbClr val="9340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2-D0E7-40E5-89AE-4DC4E758323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'2'!$G$9:$G$16</c:f>
              <c:numCache>
                <c:formatCode>0.0</c:formatCode>
                <c:ptCount val="8"/>
                <c:pt idx="0">
                  <c:v>29.3</c:v>
                </c:pt>
                <c:pt idx="1">
                  <c:v>27.4</c:v>
                </c:pt>
                <c:pt idx="2">
                  <c:v>16</c:v>
                </c:pt>
                <c:pt idx="3">
                  <c:v>17.7</c:v>
                </c:pt>
                <c:pt idx="4">
                  <c:v>16.600000000000001</c:v>
                </c:pt>
                <c:pt idx="5">
                  <c:v>19.5</c:v>
                </c:pt>
                <c:pt idx="6">
                  <c:v>17.600000000000001</c:v>
                </c:pt>
                <c:pt idx="7">
                  <c:v>19.600000000000001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3-D0E7-40E5-89AE-4DC4E758323C}"/>
            </c:ext>
          </c:extLst>
        </c:ser>
        <c:ser>
          <c:idx val="4"/>
          <c:order val="4"/>
          <c:tx>
            <c:strRef>
              <c:f>'2'!$H$8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A3344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D0E7-40E5-89AE-4DC4E758323C}"/>
              </c:ext>
            </c:extLst>
          </c:dPt>
          <c:dPt>
            <c:idx val="3"/>
            <c:invertIfNegative val="0"/>
            <c:bubble3D val="0"/>
            <c:spPr>
              <a:solidFill>
                <a:srgbClr val="A3344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D0E7-40E5-89AE-4DC4E758323C}"/>
              </c:ext>
            </c:extLst>
          </c:dPt>
          <c:dPt>
            <c:idx val="5"/>
            <c:invertIfNegative val="0"/>
            <c:bubble3D val="0"/>
            <c:spPr>
              <a:solidFill>
                <a:srgbClr val="A3344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D0E7-40E5-89AE-4DC4E758323C}"/>
              </c:ext>
            </c:extLst>
          </c:dPt>
          <c:dPt>
            <c:idx val="7"/>
            <c:invertIfNegative val="0"/>
            <c:bubble3D val="0"/>
            <c:spPr>
              <a:solidFill>
                <a:srgbClr val="A3344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B-D0E7-40E5-89AE-4DC4E758323C}"/>
              </c:ext>
            </c:extLst>
          </c:dPt>
          <c:dLbls>
            <c:dLbl>
              <c:idx val="0"/>
              <c:layout>
                <c:manualLayout>
                  <c:x val="2.9277218664227032E-2"/>
                  <c:y val="2.39335790437973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D0E7-40E5-89AE-4DC4E758323C}"/>
                </c:ext>
              </c:extLst>
            </c:dLbl>
            <c:dLbl>
              <c:idx val="1"/>
              <c:layout>
                <c:manualLayout>
                  <c:x val="2.7447392497712716E-2"/>
                  <c:y val="-2.55081954041454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D0E7-40E5-89AE-4DC4E758323C}"/>
                </c:ext>
              </c:extLst>
            </c:dLbl>
            <c:dLbl>
              <c:idx val="2"/>
              <c:layout>
                <c:manualLayout>
                  <c:x val="2.5617566331198535E-2"/>
                  <c:y val="4.786715808759475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D0E7-40E5-89AE-4DC4E758323C}"/>
                </c:ext>
              </c:extLst>
            </c:dLbl>
            <c:dLbl>
              <c:idx val="3"/>
              <c:layout>
                <c:manualLayout>
                  <c:x val="2.3787740164684355E-2"/>
                  <c:y val="-2.5508195404144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D0E7-40E5-89AE-4DC4E758323C}"/>
                </c:ext>
              </c:extLst>
            </c:dLbl>
            <c:dLbl>
              <c:idx val="4"/>
              <c:layout>
                <c:manualLayout>
                  <c:x val="2.1957913998170039E-2"/>
                  <c:y val="9.573431617518950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D0E7-40E5-89AE-4DC4E758323C}"/>
                </c:ext>
              </c:extLst>
            </c:dLbl>
            <c:dLbl>
              <c:idx val="5"/>
              <c:layout>
                <c:manualLayout>
                  <c:x val="2.37877401646844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D0E7-40E5-89AE-4DC4E758323C}"/>
                </c:ext>
              </c:extLst>
            </c:dLbl>
            <c:dLbl>
              <c:idx val="6"/>
              <c:layout>
                <c:manualLayout>
                  <c:x val="2.5617566331198403E-2"/>
                  <c:y val="-9.573431617518950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D0E7-40E5-89AE-4DC4E758323C}"/>
                </c:ext>
              </c:extLst>
            </c:dLbl>
            <c:dLbl>
              <c:idx val="7"/>
              <c:layout>
                <c:manualLayout>
                  <c:x val="2.7447392497712584E-2"/>
                  <c:y val="-2.55081954041459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D0E7-40E5-89AE-4DC4E75832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'2'!$H$9:$H$16</c:f>
              <c:numCache>
                <c:formatCode>0.0</c:formatCode>
                <c:ptCount val="8"/>
                <c:pt idx="0">
                  <c:v>3.1</c:v>
                </c:pt>
                <c:pt idx="1">
                  <c:v>2</c:v>
                </c:pt>
                <c:pt idx="2">
                  <c:v>1.4</c:v>
                </c:pt>
                <c:pt idx="3">
                  <c:v>1.5</c:v>
                </c:pt>
                <c:pt idx="4">
                  <c:v>0.6</c:v>
                </c:pt>
                <c:pt idx="5">
                  <c:v>0.5</c:v>
                </c:pt>
                <c:pt idx="6">
                  <c:v>1.6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0-D0E7-40E5-89AE-4DC4E75832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660314320"/>
        <c:axId val="659643888"/>
      </c:barChart>
      <c:catAx>
        <c:axId val="6603143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59643888"/>
        <c:crosses val="autoZero"/>
        <c:auto val="1"/>
        <c:lblAlgn val="ctr"/>
        <c:lblOffset val="100"/>
        <c:noMultiLvlLbl val="0"/>
      </c:catAx>
      <c:valAx>
        <c:axId val="659643888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0314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172075700052589"/>
          <c:y val="0.94164510686164227"/>
          <c:w val="0.87158135882602961"/>
          <c:h val="4.3048770689378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0.14264</cdr:x>
      <cdr:y>0.95718</cdr:y>
    </cdr:from>
    <cdr:to>
      <cdr:x>0.15186</cdr:x>
      <cdr:y>0.97017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11184BEC-59C8-53D9-E598-29B50352F8C4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990530" y="4746300"/>
          <a:ext cx="64081" cy="64448"/>
        </a:xfrm>
        <a:prstGeom xmlns:a="http://schemas.openxmlformats.org/drawingml/2006/main" prst="rect">
          <a:avLst/>
        </a:prstGeom>
        <a:solidFill xmlns:a="http://schemas.openxmlformats.org/drawingml/2006/main">
          <a:srgbClr val="400015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0.29181</cdr:x>
      <cdr:y>0.95718</cdr:y>
    </cdr:from>
    <cdr:to>
      <cdr:x>0.30103</cdr:x>
      <cdr:y>0.97017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93DD9895-5EBB-F58A-0B03-6C18AA721CA6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2026414" y="4746300"/>
          <a:ext cx="64081" cy="64448"/>
        </a:xfrm>
        <a:prstGeom xmlns:a="http://schemas.openxmlformats.org/drawingml/2006/main" prst="rect">
          <a:avLst/>
        </a:prstGeom>
        <a:solidFill xmlns:a="http://schemas.openxmlformats.org/drawingml/2006/main">
          <a:srgbClr val="70404F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0.47192</cdr:x>
      <cdr:y>0.95718</cdr:y>
    </cdr:from>
    <cdr:to>
      <cdr:x>0.48114</cdr:x>
      <cdr:y>0.97017</cdr:y>
    </cdr:to>
    <cdr:sp macro="" textlink="">
      <cdr:nvSpPr>
        <cdr:cNvPr id="4" name="正方形/長方形 3">
          <a:extLst xmlns:a="http://schemas.openxmlformats.org/drawingml/2006/main">
            <a:ext uri="{FF2B5EF4-FFF2-40B4-BE49-F238E27FC236}">
              <a16:creationId xmlns:a16="http://schemas.microsoft.com/office/drawing/2014/main" id="{FCC7001E-8044-1ACE-E48B-FABD4E8174B1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3277171" y="4746300"/>
          <a:ext cx="64081" cy="64448"/>
        </a:xfrm>
        <a:prstGeom xmlns:a="http://schemas.openxmlformats.org/drawingml/2006/main" prst="rect">
          <a:avLst/>
        </a:prstGeom>
        <a:solidFill xmlns:a="http://schemas.openxmlformats.org/drawingml/2006/main">
          <a:srgbClr val="6F002F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0.65249</cdr:x>
      <cdr:y>0.95718</cdr:y>
    </cdr:from>
    <cdr:to>
      <cdr:x>0.66172</cdr:x>
      <cdr:y>0.97017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2F1D216D-DD99-6DB4-F61E-72D8E3A6F366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4531136" y="4746300"/>
          <a:ext cx="64081" cy="64448"/>
        </a:xfrm>
        <a:prstGeom xmlns:a="http://schemas.openxmlformats.org/drawingml/2006/main" prst="rect">
          <a:avLst/>
        </a:prstGeom>
        <a:solidFill xmlns:a="http://schemas.openxmlformats.org/drawingml/2006/main">
          <a:srgbClr val="934063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0.85107</cdr:x>
      <cdr:y>0.95718</cdr:y>
    </cdr:from>
    <cdr:to>
      <cdr:x>0.8603</cdr:x>
      <cdr:y>0.97017</cdr:y>
    </cdr:to>
    <cdr:sp macro="" textlink="">
      <cdr:nvSpPr>
        <cdr:cNvPr id="6" name="正方形/長方形 5">
          <a:extLst xmlns:a="http://schemas.openxmlformats.org/drawingml/2006/main">
            <a:ext uri="{FF2B5EF4-FFF2-40B4-BE49-F238E27FC236}">
              <a16:creationId xmlns:a16="http://schemas.microsoft.com/office/drawing/2014/main" id="{6D7537B5-CC26-D105-7D75-71F3A3091126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5910176" y="4746300"/>
          <a:ext cx="64081" cy="64448"/>
        </a:xfrm>
        <a:prstGeom xmlns:a="http://schemas.openxmlformats.org/drawingml/2006/main" prst="rect">
          <a:avLst/>
        </a:prstGeom>
        <a:solidFill xmlns:a="http://schemas.openxmlformats.org/drawingml/2006/main">
          <a:srgbClr val="A3344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B63E-1DD8-43F6-8A0D-E2214BF1DE8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9987C-7FF5-453C-897A-0C12FB032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7064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B63E-1DD8-43F6-8A0D-E2214BF1DE8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9987C-7FF5-453C-897A-0C12FB032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54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B63E-1DD8-43F6-8A0D-E2214BF1DE8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9987C-7FF5-453C-897A-0C12FB032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642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061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2596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7426034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13866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36125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35156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36104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B63E-1DD8-43F6-8A0D-E2214BF1DE8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9987C-7FF5-453C-897A-0C12FB032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430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B63E-1DD8-43F6-8A0D-E2214BF1DE8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9987C-7FF5-453C-897A-0C12FB032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985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B63E-1DD8-43F6-8A0D-E2214BF1DE8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9987C-7FF5-453C-897A-0C12FB032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76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B63E-1DD8-43F6-8A0D-E2214BF1DE8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9987C-7FF5-453C-897A-0C12FB032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8945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B63E-1DD8-43F6-8A0D-E2214BF1DE8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9987C-7FF5-453C-897A-0C12FB032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3283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B63E-1DD8-43F6-8A0D-E2214BF1DE8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9987C-7FF5-453C-897A-0C12FB032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008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B63E-1DD8-43F6-8A0D-E2214BF1DE8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9987C-7FF5-453C-897A-0C12FB032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27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B63E-1DD8-43F6-8A0D-E2214BF1DE8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9987C-7FF5-453C-897A-0C12FB032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1030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FB63E-1DD8-43F6-8A0D-E2214BF1DE8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9987C-7FF5-453C-897A-0C12FB032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77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99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C0AE6BDC-551F-1348-9A99-A6300672A0C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101725" y="977900"/>
          <a:ext cx="694055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781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2022-09-14T08:45:16Z</dcterms:created>
  <dcterms:modified xsi:type="dcterms:W3CDTF">2022-09-14T08:45:16Z</dcterms:modified>
</cp:coreProperties>
</file>