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16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______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en-US" sz="1400" b="0" i="0" u="none" strike="noStrike" baseline="0" dirty="0">
                <a:effectLst/>
              </a:rPr>
              <a:t>身体機能が低下した場合の住宅の住みやすさ（第８回比較）</a:t>
            </a:r>
            <a:r>
              <a:rPr lang="ja-JP" altLang="en-US" sz="1400" b="0" i="0" u="none" strike="noStrike" baseline="0" dirty="0"/>
              <a:t> </a:t>
            </a:r>
            <a:endParaRPr lang="ja-JP" altLang="en-US" dirty="0"/>
          </a:p>
        </c:rich>
      </c:tx>
      <c:layout>
        <c:manualLayout>
          <c:xMode val="edge"/>
          <c:yMode val="edge"/>
          <c:x val="0.18161024702653247"/>
          <c:y val="1.827676240208877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'1'!$D$8</c:f>
              <c:strCache>
                <c:ptCount val="1"/>
                <c:pt idx="0">
                  <c:v>住みやすい</c:v>
                </c:pt>
              </c:strCache>
            </c:strRef>
          </c:tx>
          <c:spPr>
            <a:solidFill>
              <a:srgbClr val="00215D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'1'!$B$9:$C$16</c:f>
              <c:multiLvlStrCache>
                <c:ptCount val="8"/>
                <c:lvl>
                  <c:pt idx="0">
                    <c:v>９回 (n=1,367)</c:v>
                  </c:pt>
                  <c:pt idx="1">
                    <c:v>８回 (n=1,105)</c:v>
                  </c:pt>
                  <c:pt idx="2">
                    <c:v>９回 (n=1,006)</c:v>
                  </c:pt>
                  <c:pt idx="3">
                    <c:v>８回 (n=1,003)</c:v>
                  </c:pt>
                  <c:pt idx="4">
                    <c:v>９回 (n=1,043)</c:v>
                  </c:pt>
                  <c:pt idx="5">
                    <c:v>８回 (n=1,008)</c:v>
                  </c:pt>
                  <c:pt idx="6">
                    <c:v>９回 (n=1,528)</c:v>
                  </c:pt>
                  <c:pt idx="7">
                    <c:v>８回 (n=1,000)</c:v>
                  </c:pt>
                </c:lvl>
                <c:lvl>
                  <c:pt idx="0">
                    <c:v>日本</c:v>
                  </c:pt>
                  <c:pt idx="2">
                    <c:v>アメリカ</c:v>
                  </c:pt>
                  <c:pt idx="4">
                    <c:v>ドイツ</c:v>
                  </c:pt>
                  <c:pt idx="6">
                    <c:v>スウェーデン</c:v>
                  </c:pt>
                </c:lvl>
              </c:multiLvlStrCache>
            </c:multiLvlStrRef>
          </c:cat>
          <c:val>
            <c:numRef>
              <c:f>'1'!$D$9:$D$16</c:f>
              <c:numCache>
                <c:formatCode>0.0</c:formatCode>
                <c:ptCount val="8"/>
                <c:pt idx="0">
                  <c:v>6</c:v>
                </c:pt>
                <c:pt idx="1">
                  <c:v>16.3</c:v>
                </c:pt>
                <c:pt idx="2">
                  <c:v>42.9</c:v>
                </c:pt>
                <c:pt idx="3">
                  <c:v>35</c:v>
                </c:pt>
                <c:pt idx="4">
                  <c:v>22.1</c:v>
                </c:pt>
                <c:pt idx="5">
                  <c:v>21.6</c:v>
                </c:pt>
                <c:pt idx="6">
                  <c:v>19.399999999999999</c:v>
                </c:pt>
                <c:pt idx="7">
                  <c:v>24.5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4EB-4460-8D0F-EEC3C979662A}"/>
            </c:ext>
          </c:extLst>
        </c:ser>
        <c:ser>
          <c:idx val="1"/>
          <c:order val="1"/>
          <c:tx>
            <c:strRef>
              <c:f>'1'!$E$8</c:f>
              <c:strCache>
                <c:ptCount val="1"/>
                <c:pt idx="0">
                  <c:v>まあ住みやすい</c:v>
                </c:pt>
              </c:strCache>
            </c:strRef>
          </c:tx>
          <c:spPr>
            <a:solidFill>
              <a:srgbClr val="2A315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'1'!$B$9:$C$16</c:f>
              <c:multiLvlStrCache>
                <c:ptCount val="8"/>
                <c:lvl>
                  <c:pt idx="0">
                    <c:v>９回 (n=1,367)</c:v>
                  </c:pt>
                  <c:pt idx="1">
                    <c:v>８回 (n=1,105)</c:v>
                  </c:pt>
                  <c:pt idx="2">
                    <c:v>９回 (n=1,006)</c:v>
                  </c:pt>
                  <c:pt idx="3">
                    <c:v>８回 (n=1,003)</c:v>
                  </c:pt>
                  <c:pt idx="4">
                    <c:v>９回 (n=1,043)</c:v>
                  </c:pt>
                  <c:pt idx="5">
                    <c:v>８回 (n=1,008)</c:v>
                  </c:pt>
                  <c:pt idx="6">
                    <c:v>９回 (n=1,528)</c:v>
                  </c:pt>
                  <c:pt idx="7">
                    <c:v>８回 (n=1,000)</c:v>
                  </c:pt>
                </c:lvl>
                <c:lvl>
                  <c:pt idx="0">
                    <c:v>日本</c:v>
                  </c:pt>
                  <c:pt idx="2">
                    <c:v>アメリカ</c:v>
                  </c:pt>
                  <c:pt idx="4">
                    <c:v>ドイツ</c:v>
                  </c:pt>
                  <c:pt idx="6">
                    <c:v>スウェーデン</c:v>
                  </c:pt>
                </c:lvl>
              </c:multiLvlStrCache>
            </c:multiLvlStrRef>
          </c:cat>
          <c:val>
            <c:numRef>
              <c:f>'1'!$E$9:$E$16</c:f>
              <c:numCache>
                <c:formatCode>0.0</c:formatCode>
                <c:ptCount val="8"/>
                <c:pt idx="0">
                  <c:v>17.8</c:v>
                </c:pt>
                <c:pt idx="1">
                  <c:v>21.5</c:v>
                </c:pt>
                <c:pt idx="2">
                  <c:v>19.2</c:v>
                </c:pt>
                <c:pt idx="3">
                  <c:v>23.5</c:v>
                </c:pt>
                <c:pt idx="4">
                  <c:v>25.9</c:v>
                </c:pt>
                <c:pt idx="5">
                  <c:v>24.1</c:v>
                </c:pt>
                <c:pt idx="6">
                  <c:v>36.6</c:v>
                </c:pt>
                <c:pt idx="7">
                  <c:v>29.4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4EB-4460-8D0F-EEC3C979662A}"/>
            </c:ext>
          </c:extLst>
        </c:ser>
        <c:ser>
          <c:idx val="2"/>
          <c:order val="2"/>
          <c:tx>
            <c:strRef>
              <c:f>'1'!$F$8</c:f>
              <c:strCache>
                <c:ptCount val="1"/>
                <c:pt idx="0">
                  <c:v>多少問題がある</c:v>
                </c:pt>
              </c:strCache>
            </c:strRef>
          </c:tx>
          <c:spPr>
            <a:solidFill>
              <a:srgbClr val="00468B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'1'!$B$9:$C$16</c:f>
              <c:multiLvlStrCache>
                <c:ptCount val="8"/>
                <c:lvl>
                  <c:pt idx="0">
                    <c:v>９回 (n=1,367)</c:v>
                  </c:pt>
                  <c:pt idx="1">
                    <c:v>８回 (n=1,105)</c:v>
                  </c:pt>
                  <c:pt idx="2">
                    <c:v>９回 (n=1,006)</c:v>
                  </c:pt>
                  <c:pt idx="3">
                    <c:v>８回 (n=1,003)</c:v>
                  </c:pt>
                  <c:pt idx="4">
                    <c:v>９回 (n=1,043)</c:v>
                  </c:pt>
                  <c:pt idx="5">
                    <c:v>８回 (n=1,008)</c:v>
                  </c:pt>
                  <c:pt idx="6">
                    <c:v>９回 (n=1,528)</c:v>
                  </c:pt>
                  <c:pt idx="7">
                    <c:v>８回 (n=1,000)</c:v>
                  </c:pt>
                </c:lvl>
                <c:lvl>
                  <c:pt idx="0">
                    <c:v>日本</c:v>
                  </c:pt>
                  <c:pt idx="2">
                    <c:v>アメリカ</c:v>
                  </c:pt>
                  <c:pt idx="4">
                    <c:v>ドイツ</c:v>
                  </c:pt>
                  <c:pt idx="6">
                    <c:v>スウェーデン</c:v>
                  </c:pt>
                </c:lvl>
              </c:multiLvlStrCache>
            </c:multiLvlStrRef>
          </c:cat>
          <c:val>
            <c:numRef>
              <c:f>'1'!$F$9:$F$16</c:f>
              <c:numCache>
                <c:formatCode>0.0</c:formatCode>
                <c:ptCount val="8"/>
                <c:pt idx="0">
                  <c:v>45.4</c:v>
                </c:pt>
                <c:pt idx="1">
                  <c:v>45.7</c:v>
                </c:pt>
                <c:pt idx="2">
                  <c:v>19.399999999999999</c:v>
                </c:pt>
                <c:pt idx="3">
                  <c:v>21.3</c:v>
                </c:pt>
                <c:pt idx="4">
                  <c:v>33.200000000000003</c:v>
                </c:pt>
                <c:pt idx="5">
                  <c:v>31.7</c:v>
                </c:pt>
                <c:pt idx="6">
                  <c:v>23.6</c:v>
                </c:pt>
                <c:pt idx="7">
                  <c:v>26.3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4EB-4460-8D0F-EEC3C979662A}"/>
            </c:ext>
          </c:extLst>
        </c:ser>
        <c:ser>
          <c:idx val="3"/>
          <c:order val="3"/>
          <c:tx>
            <c:strRef>
              <c:f>'1'!$G$8</c:f>
              <c:strCache>
                <c:ptCount val="1"/>
                <c:pt idx="0">
                  <c:v>非常に問題がある</c:v>
                </c:pt>
              </c:strCache>
            </c:strRef>
          </c:tx>
          <c:spPr>
            <a:solidFill>
              <a:srgbClr val="4074A8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'1'!$B$9:$C$16</c:f>
              <c:multiLvlStrCache>
                <c:ptCount val="8"/>
                <c:lvl>
                  <c:pt idx="0">
                    <c:v>９回 (n=1,367)</c:v>
                  </c:pt>
                  <c:pt idx="1">
                    <c:v>８回 (n=1,105)</c:v>
                  </c:pt>
                  <c:pt idx="2">
                    <c:v>９回 (n=1,006)</c:v>
                  </c:pt>
                  <c:pt idx="3">
                    <c:v>８回 (n=1,003)</c:v>
                  </c:pt>
                  <c:pt idx="4">
                    <c:v>９回 (n=1,043)</c:v>
                  </c:pt>
                  <c:pt idx="5">
                    <c:v>８回 (n=1,008)</c:v>
                  </c:pt>
                  <c:pt idx="6">
                    <c:v>９回 (n=1,528)</c:v>
                  </c:pt>
                  <c:pt idx="7">
                    <c:v>８回 (n=1,000)</c:v>
                  </c:pt>
                </c:lvl>
                <c:lvl>
                  <c:pt idx="0">
                    <c:v>日本</c:v>
                  </c:pt>
                  <c:pt idx="2">
                    <c:v>アメリカ</c:v>
                  </c:pt>
                  <c:pt idx="4">
                    <c:v>ドイツ</c:v>
                  </c:pt>
                  <c:pt idx="6">
                    <c:v>スウェーデン</c:v>
                  </c:pt>
                </c:lvl>
              </c:multiLvlStrCache>
            </c:multiLvlStrRef>
          </c:cat>
          <c:val>
            <c:numRef>
              <c:f>'1'!$G$9:$G$16</c:f>
              <c:numCache>
                <c:formatCode>0.0</c:formatCode>
                <c:ptCount val="8"/>
                <c:pt idx="0">
                  <c:v>28.3</c:v>
                </c:pt>
                <c:pt idx="1">
                  <c:v>16.5</c:v>
                </c:pt>
                <c:pt idx="2">
                  <c:v>17</c:v>
                </c:pt>
                <c:pt idx="3">
                  <c:v>19.7</c:v>
                </c:pt>
                <c:pt idx="4">
                  <c:v>18.2</c:v>
                </c:pt>
                <c:pt idx="5">
                  <c:v>21.8</c:v>
                </c:pt>
                <c:pt idx="6">
                  <c:v>18.600000000000001</c:v>
                </c:pt>
                <c:pt idx="7">
                  <c:v>19.8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04EB-4460-8D0F-EEC3C979662A}"/>
            </c:ext>
          </c:extLst>
        </c:ser>
        <c:ser>
          <c:idx val="4"/>
          <c:order val="4"/>
          <c:tx>
            <c:strRef>
              <c:f>'1'!$H$8</c:f>
              <c:strCache>
                <c:ptCount val="1"/>
                <c:pt idx="0">
                  <c:v>無回答</c:v>
                </c:pt>
              </c:strCache>
            </c:strRef>
          </c:tx>
          <c:spPr>
            <a:solidFill>
              <a:srgbClr val="0071BC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2.9277218664227032E-2"/>
                  <c:y val="2.3933579043797375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04EB-4460-8D0F-EEC3C979662A}"/>
                </c:ext>
              </c:extLst>
            </c:dLbl>
            <c:dLbl>
              <c:idx val="1"/>
              <c:layout>
                <c:manualLayout>
                  <c:x val="1.8298261665141813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04EB-4460-8D0F-EEC3C979662A}"/>
                </c:ext>
              </c:extLst>
            </c:dLbl>
            <c:dLbl>
              <c:idx val="2"/>
              <c:layout>
                <c:manualLayout>
                  <c:x val="2.5617566331198535E-2"/>
                  <c:y val="4.7867158087594751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04EB-4460-8D0F-EEC3C979662A}"/>
                </c:ext>
              </c:extLst>
            </c:dLbl>
            <c:dLbl>
              <c:idx val="3"/>
              <c:layout>
                <c:manualLayout>
                  <c:x val="2.0128087831655993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04EB-4460-8D0F-EEC3C979662A}"/>
                </c:ext>
              </c:extLst>
            </c:dLbl>
            <c:dLbl>
              <c:idx val="4"/>
              <c:layout>
                <c:manualLayout>
                  <c:x val="2.1957913998170039E-2"/>
                  <c:y val="9.5734316175189502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04EB-4460-8D0F-EEC3C979662A}"/>
                </c:ext>
              </c:extLst>
            </c:dLbl>
            <c:dLbl>
              <c:idx val="5"/>
              <c:layout>
                <c:manualLayout>
                  <c:x val="2.378774016468449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04EB-4460-8D0F-EEC3C979662A}"/>
                </c:ext>
              </c:extLst>
            </c:dLbl>
            <c:dLbl>
              <c:idx val="6"/>
              <c:layout>
                <c:manualLayout>
                  <c:x val="2.5617566331198403E-2"/>
                  <c:y val="-9.5734316175189502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04EB-4460-8D0F-EEC3C979662A}"/>
                </c:ext>
              </c:extLst>
            </c:dLbl>
            <c:dLbl>
              <c:idx val="7"/>
              <c:layout>
                <c:manualLayout>
                  <c:x val="1.8298261665141813E-2"/>
                  <c:y val="9.5734316175189502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04EB-4460-8D0F-EEC3C979662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'1'!$B$9:$C$16</c:f>
              <c:multiLvlStrCache>
                <c:ptCount val="8"/>
                <c:lvl>
                  <c:pt idx="0">
                    <c:v>９回 (n=1,367)</c:v>
                  </c:pt>
                  <c:pt idx="1">
                    <c:v>８回 (n=1,105)</c:v>
                  </c:pt>
                  <c:pt idx="2">
                    <c:v>９回 (n=1,006)</c:v>
                  </c:pt>
                  <c:pt idx="3">
                    <c:v>８回 (n=1,003)</c:v>
                  </c:pt>
                  <c:pt idx="4">
                    <c:v>９回 (n=1,043)</c:v>
                  </c:pt>
                  <c:pt idx="5">
                    <c:v>８回 (n=1,008)</c:v>
                  </c:pt>
                  <c:pt idx="6">
                    <c:v>９回 (n=1,528)</c:v>
                  </c:pt>
                  <c:pt idx="7">
                    <c:v>８回 (n=1,000)</c:v>
                  </c:pt>
                </c:lvl>
                <c:lvl>
                  <c:pt idx="0">
                    <c:v>日本</c:v>
                  </c:pt>
                  <c:pt idx="2">
                    <c:v>アメリカ</c:v>
                  </c:pt>
                  <c:pt idx="4">
                    <c:v>ドイツ</c:v>
                  </c:pt>
                  <c:pt idx="6">
                    <c:v>スウェーデン</c:v>
                  </c:pt>
                </c:lvl>
              </c:multiLvlStrCache>
            </c:multiLvlStrRef>
          </c:cat>
          <c:val>
            <c:numRef>
              <c:f>'1'!$H$9:$H$16</c:f>
              <c:numCache>
                <c:formatCode>0.0</c:formatCode>
                <c:ptCount val="8"/>
                <c:pt idx="0">
                  <c:v>2.5</c:v>
                </c:pt>
                <c:pt idx="1">
                  <c:v>0</c:v>
                </c:pt>
                <c:pt idx="2">
                  <c:v>1.5</c:v>
                </c:pt>
                <c:pt idx="3">
                  <c:v>0.4</c:v>
                </c:pt>
                <c:pt idx="4">
                  <c:v>0.6</c:v>
                </c:pt>
                <c:pt idx="5">
                  <c:v>0.7</c:v>
                </c:pt>
                <c:pt idx="6">
                  <c:v>1.8</c:v>
                </c:pt>
                <c:pt idx="7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04EB-4460-8D0F-EEC3C979662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100"/>
        <c:axId val="660314320"/>
        <c:axId val="659643888"/>
      </c:barChart>
      <c:catAx>
        <c:axId val="660314320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659643888"/>
        <c:crosses val="autoZero"/>
        <c:auto val="1"/>
        <c:lblAlgn val="ctr"/>
        <c:lblOffset val="100"/>
        <c:noMultiLvlLbl val="0"/>
      </c:catAx>
      <c:valAx>
        <c:axId val="659643888"/>
        <c:scaling>
          <c:orientation val="minMax"/>
        </c:scaling>
        <c:delete val="0"/>
        <c:axPos val="t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0%" sourceLinked="1"/>
        <c:majorTickMark val="in"/>
        <c:minorTickMark val="none"/>
        <c:tickLblPos val="nextTo"/>
        <c:spPr>
          <a:noFill/>
          <a:ln>
            <a:solidFill>
              <a:schemeClr val="tx1">
                <a:lumMod val="50000"/>
                <a:lumOff val="50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66031432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57461-6BC2-4211-91B7-812017971B9A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83B4C-6F00-4AD4-971A-73F2B6274A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573810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57461-6BC2-4211-91B7-812017971B9A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83B4C-6F00-4AD4-971A-73F2B6274A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997004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57461-6BC2-4211-91B7-812017971B9A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83B4C-6F00-4AD4-971A-73F2B6274A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28378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/>
          <p:cNvSpPr>
            <a:spLocks noGrp="1" noChangeArrowheads="1"/>
          </p:cNvSpPr>
          <p:nvPr>
            <p:ph type="ctrTitle"/>
          </p:nvPr>
        </p:nvSpPr>
        <p:spPr>
          <a:xfrm>
            <a:off x="3581400" y="1066800"/>
            <a:ext cx="5181600" cy="2209800"/>
          </a:xfrm>
        </p:spPr>
        <p:txBody>
          <a:bodyPr/>
          <a:lstStyle>
            <a:lvl1pPr algn="r">
              <a:defRPr sz="1500"/>
            </a:lvl1pPr>
          </a:lstStyle>
          <a:p>
            <a:pPr lvl="0"/>
            <a:r>
              <a:rPr lang="ja-JP" altLang="en-US" noProof="0" dirty="0"/>
              <a:t>マスター タイトルの書式設定</a:t>
            </a: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5410200" y="5949950"/>
            <a:ext cx="3352800" cy="755650"/>
          </a:xfr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0" indent="0" algn="r">
              <a:buFont typeface="Wingdings" pitchFamily="2" charset="2"/>
              <a:buNone/>
              <a:defRPr sz="1050"/>
            </a:lvl1pPr>
          </a:lstStyle>
          <a:p>
            <a:pPr lvl="0"/>
            <a:r>
              <a:rPr lang="ja-JP" altLang="en-US" noProof="0"/>
              <a:t>マスター サブタイトルの書式設定</a:t>
            </a:r>
          </a:p>
        </p:txBody>
      </p:sp>
      <p:sp>
        <p:nvSpPr>
          <p:cNvPr id="4" name="正方形/長方形 3"/>
          <p:cNvSpPr/>
          <p:nvPr userDrawn="1"/>
        </p:nvSpPr>
        <p:spPr bwMode="auto">
          <a:xfrm>
            <a:off x="0" y="0"/>
            <a:ext cx="1277634" cy="6858000"/>
          </a:xfrm>
          <a:prstGeom prst="rect">
            <a:avLst/>
          </a:prstGeom>
          <a:solidFill>
            <a:srgbClr val="6475B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9" name="正方形/長方形 8"/>
          <p:cNvSpPr/>
          <p:nvPr userDrawn="1"/>
        </p:nvSpPr>
        <p:spPr bwMode="auto">
          <a:xfrm>
            <a:off x="1277857" y="0"/>
            <a:ext cx="323813" cy="6858000"/>
          </a:xfrm>
          <a:prstGeom prst="rect">
            <a:avLst/>
          </a:prstGeom>
          <a:solidFill>
            <a:srgbClr val="2A315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grpSp>
        <p:nvGrpSpPr>
          <p:cNvPr id="13" name="グループ化 12"/>
          <p:cNvGrpSpPr/>
          <p:nvPr userDrawn="1"/>
        </p:nvGrpSpPr>
        <p:grpSpPr>
          <a:xfrm>
            <a:off x="6178" y="4118254"/>
            <a:ext cx="1763420" cy="1852619"/>
            <a:chOff x="7680176" y="-2419200"/>
            <a:chExt cx="2765193" cy="1852619"/>
          </a:xfrm>
        </p:grpSpPr>
        <p:sp>
          <p:nvSpPr>
            <p:cNvPr id="5" name="正方形/長方形 4"/>
            <p:cNvSpPr/>
            <p:nvPr userDrawn="1"/>
          </p:nvSpPr>
          <p:spPr bwMode="auto">
            <a:xfrm>
              <a:off x="7680176" y="-2328396"/>
              <a:ext cx="2533847" cy="1761815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6858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900" b="1" i="0" u="none" strike="noStrike" cap="none" normalizeH="0" baseline="0">
                <a:ln>
                  <a:noFill/>
                </a:ln>
                <a:solidFill>
                  <a:schemeClr val="tx1">
                    <a:alpha val="4000"/>
                  </a:schemeClr>
                </a:solidFill>
                <a:effectLst/>
                <a:latin typeface="Times New Roman" pitchFamily="18" charset="0"/>
                <a:ea typeface="メイリオ" pitchFamily="50" charset="-128"/>
                <a:cs typeface="メイリオ" pitchFamily="50" charset="-128"/>
              </a:endParaRPr>
            </a:p>
          </p:txBody>
        </p:sp>
        <p:sp>
          <p:nvSpPr>
            <p:cNvPr id="7" name="テキスト ボックス 6"/>
            <p:cNvSpPr txBox="1"/>
            <p:nvPr userDrawn="1"/>
          </p:nvSpPr>
          <p:spPr>
            <a:xfrm>
              <a:off x="8240748" y="-2419200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9.58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テキスト ボックス 13"/>
            <p:cNvSpPr txBox="1"/>
            <p:nvPr userDrawn="1"/>
          </p:nvSpPr>
          <p:spPr>
            <a:xfrm>
              <a:off x="7680176" y="-220367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9.65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テキスト ボックス 14"/>
            <p:cNvSpPr txBox="1"/>
            <p:nvPr userDrawn="1"/>
          </p:nvSpPr>
          <p:spPr>
            <a:xfrm>
              <a:off x="8115608" y="-1965834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7.23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テキスト ボックス 15"/>
            <p:cNvSpPr txBox="1"/>
            <p:nvPr userDrawn="1"/>
          </p:nvSpPr>
          <p:spPr>
            <a:xfrm>
              <a:off x="7960460" y="-1739877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6.59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テキスト ボックス 16"/>
            <p:cNvSpPr txBox="1"/>
            <p:nvPr userDrawn="1"/>
          </p:nvSpPr>
          <p:spPr>
            <a:xfrm>
              <a:off x="8474436" y="-152809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テキスト ボックス 17"/>
            <p:cNvSpPr txBox="1"/>
            <p:nvPr userDrawn="1"/>
          </p:nvSpPr>
          <p:spPr>
            <a:xfrm>
              <a:off x="9023020" y="-1746298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8.21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テキスト ボックス 18"/>
            <p:cNvSpPr txBox="1"/>
            <p:nvPr userDrawn="1"/>
          </p:nvSpPr>
          <p:spPr>
            <a:xfrm>
              <a:off x="9191893" y="-193924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9.44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テキスト ボックス 19"/>
            <p:cNvSpPr txBox="1"/>
            <p:nvPr userDrawn="1"/>
          </p:nvSpPr>
          <p:spPr>
            <a:xfrm>
              <a:off x="8587555" y="-215837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テキスト ボックス 20"/>
            <p:cNvSpPr txBox="1"/>
            <p:nvPr userDrawn="1"/>
          </p:nvSpPr>
          <p:spPr>
            <a:xfrm>
              <a:off x="9098349" y="-239009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5.68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" name="テキスト ボックス 21"/>
            <p:cNvSpPr txBox="1"/>
            <p:nvPr userDrawn="1"/>
          </p:nvSpPr>
          <p:spPr>
            <a:xfrm>
              <a:off x="7812268" y="-132276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8.43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3" name="テキスト ボックス 22"/>
            <p:cNvSpPr txBox="1"/>
            <p:nvPr userDrawn="1"/>
          </p:nvSpPr>
          <p:spPr>
            <a:xfrm>
              <a:off x="8147834" y="-108801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4.22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" name="テキスト ボックス 23"/>
            <p:cNvSpPr txBox="1"/>
            <p:nvPr userDrawn="1"/>
          </p:nvSpPr>
          <p:spPr>
            <a:xfrm>
              <a:off x="8754184" y="-120688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5" name="テキスト ボックス 24"/>
            <p:cNvSpPr txBox="1"/>
            <p:nvPr userDrawn="1"/>
          </p:nvSpPr>
          <p:spPr>
            <a:xfrm>
              <a:off x="9311212" y="-137567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cxnSp>
        <p:nvCxnSpPr>
          <p:cNvPr id="27" name="直線コネクタ 26"/>
          <p:cNvCxnSpPr/>
          <p:nvPr userDrawn="1"/>
        </p:nvCxnSpPr>
        <p:spPr bwMode="auto">
          <a:xfrm>
            <a:off x="0" y="4147358"/>
            <a:ext cx="1601670" cy="1722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直線コネクタ 30"/>
          <p:cNvCxnSpPr/>
          <p:nvPr userDrawn="1"/>
        </p:nvCxnSpPr>
        <p:spPr bwMode="auto">
          <a:xfrm>
            <a:off x="0" y="5949951"/>
            <a:ext cx="1622064" cy="5251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直線コネクタ 31"/>
          <p:cNvCxnSpPr/>
          <p:nvPr userDrawn="1"/>
        </p:nvCxnSpPr>
        <p:spPr bwMode="auto">
          <a:xfrm>
            <a:off x="0" y="6237312"/>
            <a:ext cx="1647340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26" name="図 2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095625" y="4327965"/>
            <a:ext cx="6048375" cy="1524000"/>
          </a:xfrm>
          <a:prstGeom prst="rect">
            <a:avLst/>
          </a:prstGeom>
        </p:spPr>
      </p:pic>
      <p:pic>
        <p:nvPicPr>
          <p:cNvPr id="28" name="図 2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6159" y="148905"/>
            <a:ext cx="1228103" cy="474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493543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978348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953000" y="1981200"/>
            <a:ext cx="3657600" cy="43434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84263986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101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64116556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32931277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9518121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90600" y="3048000"/>
            <a:ext cx="7162800" cy="381000"/>
          </a:xfrm>
        </p:spPr>
        <p:txBody>
          <a:bodyPr/>
          <a:lstStyle>
            <a:lvl1pPr algn="ctr">
              <a:defRPr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3461866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57461-6BC2-4211-91B7-812017971B9A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83B4C-6F00-4AD4-971A-73F2B6274A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145113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57461-6BC2-4211-91B7-812017971B9A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83B4C-6F00-4AD4-971A-73F2B6274A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296543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57461-6BC2-4211-91B7-812017971B9A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83B4C-6F00-4AD4-971A-73F2B6274A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981956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57461-6BC2-4211-91B7-812017971B9A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83B4C-6F00-4AD4-971A-73F2B6274A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49752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57461-6BC2-4211-91B7-812017971B9A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83B4C-6F00-4AD4-971A-73F2B6274A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26184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57461-6BC2-4211-91B7-812017971B9A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83B4C-6F00-4AD4-971A-73F2B6274A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12862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57461-6BC2-4211-91B7-812017971B9A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83B4C-6F00-4AD4-971A-73F2B6274A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42808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57461-6BC2-4211-91B7-812017971B9A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83B4C-6F00-4AD4-971A-73F2B6274A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984166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157461-6BC2-4211-91B7-812017971B9A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583B4C-6F00-4AD4-971A-73F2B6274A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384191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/>
          <p:cNvSpPr/>
          <p:nvPr userDrawn="1"/>
        </p:nvSpPr>
        <p:spPr bwMode="auto">
          <a:xfrm>
            <a:off x="0" y="617851"/>
            <a:ext cx="9144000" cy="297848"/>
          </a:xfrm>
          <a:prstGeom prst="rect">
            <a:avLst/>
          </a:prstGeom>
          <a:solidFill>
            <a:srgbClr val="6475BC"/>
          </a:solidFill>
          <a:ln w="9525" cap="flat" cmpd="sng" algn="ctr">
            <a:solidFill>
              <a:srgbClr val="00468B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3083" name="Rectangle 1035"/>
          <p:cNvSpPr>
            <a:spLocks noChangeArrowheads="1"/>
          </p:cNvSpPr>
          <p:nvPr/>
        </p:nvSpPr>
        <p:spPr bwMode="auto">
          <a:xfrm>
            <a:off x="6300192" y="476673"/>
            <a:ext cx="2713125" cy="604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 anchor="ctr"/>
          <a:lstStyle>
            <a:lvl1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4572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9144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13716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18288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r>
              <a:rPr lang="en-US" altLang="ja-JP" sz="1050" i="1" dirty="0" err="1">
                <a:solidFill>
                  <a:schemeClr val="bg1"/>
                </a:solidFill>
                <a:ea typeface="ＭＳ Ｐゴシック" charset="-128"/>
              </a:rPr>
              <a:t>BroadBand</a:t>
            </a:r>
            <a:r>
              <a:rPr lang="en-US" altLang="ja-JP" sz="1050" i="1" dirty="0">
                <a:solidFill>
                  <a:schemeClr val="bg1"/>
                </a:solidFill>
                <a:ea typeface="ＭＳ Ｐゴシック" charset="-128"/>
              </a:rPr>
              <a:t> Security</a:t>
            </a:r>
            <a:endParaRPr kumimoji="0" lang="en-US" altLang="ja-JP" sz="1050" i="1" dirty="0">
              <a:solidFill>
                <a:schemeClr val="bg1"/>
              </a:solidFill>
            </a:endParaRPr>
          </a:p>
        </p:txBody>
      </p:sp>
      <p:sp>
        <p:nvSpPr>
          <p:cNvPr id="3084" name="Rectangle 1036"/>
          <p:cNvSpPr>
            <a:spLocks noChangeArrowheads="1"/>
          </p:cNvSpPr>
          <p:nvPr/>
        </p:nvSpPr>
        <p:spPr bwMode="auto">
          <a:xfrm>
            <a:off x="8305800" y="6551623"/>
            <a:ext cx="533400" cy="306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/>
          <a:lstStyle>
            <a:lvl1pPr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43021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858838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289050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171926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1764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6336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0908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5480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fld id="{BE50395C-2FC9-48B5-976F-9B4E57B4A323}" type="slidenum">
              <a:rPr kumimoji="0" lang="en-US" altLang="ja-JP" sz="1050">
                <a:latin typeface="Century" pitchFamily="18" charset="0"/>
              </a:rPr>
              <a:pPr algn="r" eaLnBrk="0" hangingPunct="0"/>
              <a:t>‹#›</a:t>
            </a:fld>
            <a:endParaRPr kumimoji="0" lang="en-US" altLang="ja-JP" sz="1050">
              <a:latin typeface="Century" pitchFamily="18" charset="0"/>
            </a:endParaRPr>
          </a:p>
        </p:txBody>
      </p:sp>
      <p:sp>
        <p:nvSpPr>
          <p:cNvPr id="3085" name="Text Box 1037"/>
          <p:cNvSpPr txBox="1">
            <a:spLocks noChangeArrowheads="1"/>
          </p:cNvSpPr>
          <p:nvPr/>
        </p:nvSpPr>
        <p:spPr bwMode="auto">
          <a:xfrm>
            <a:off x="0" y="6613535"/>
            <a:ext cx="1752600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750" i="1">
                <a:ea typeface="ＭＳ Ｐゴシック" charset="-128"/>
              </a:rPr>
              <a:t>Strictly Confidential</a:t>
            </a:r>
          </a:p>
        </p:txBody>
      </p:sp>
      <p:sp>
        <p:nvSpPr>
          <p:cNvPr id="3086" name="Text Box 1038"/>
          <p:cNvSpPr txBox="1">
            <a:spLocks noChangeArrowheads="1"/>
          </p:cNvSpPr>
          <p:nvPr/>
        </p:nvSpPr>
        <p:spPr bwMode="auto">
          <a:xfrm>
            <a:off x="4283968" y="6613535"/>
            <a:ext cx="4250432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altLang="ja-JP" sz="750" i="1" dirty="0">
                <a:ea typeface="ＭＳ Ｐゴシック" charset="-128"/>
              </a:rPr>
              <a:t>Copyright (C) 2022 </a:t>
            </a:r>
            <a:r>
              <a:rPr lang="en-US" altLang="ja-JP" sz="750" i="1" dirty="0" err="1">
                <a:ea typeface="ＭＳ Ｐゴシック" charset="-128"/>
              </a:rPr>
              <a:t>BroadBand</a:t>
            </a:r>
            <a:r>
              <a:rPr lang="en-US" altLang="ja-JP" sz="750" i="1" dirty="0">
                <a:ea typeface="ＭＳ Ｐゴシック" charset="-128"/>
              </a:rPr>
              <a:t> Security, Inc.</a:t>
            </a:r>
            <a:r>
              <a:rPr lang="ja-JP" altLang="en-US" sz="750" i="1" dirty="0">
                <a:ea typeface="ＭＳ Ｐゴシック" charset="-128"/>
              </a:rPr>
              <a:t> </a:t>
            </a:r>
            <a:r>
              <a:rPr lang="en-US" altLang="ja-JP" sz="750" i="1" dirty="0">
                <a:ea typeface="ＭＳ Ｐゴシック" charset="-128"/>
              </a:rPr>
              <a:t>All rights reserved.</a:t>
            </a:r>
          </a:p>
        </p:txBody>
      </p:sp>
      <p:sp>
        <p:nvSpPr>
          <p:cNvPr id="3074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219200"/>
            <a:ext cx="7162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3075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696200" cy="4191000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2" name="正方形/長方形 1"/>
          <p:cNvSpPr/>
          <p:nvPr userDrawn="1"/>
        </p:nvSpPr>
        <p:spPr bwMode="auto">
          <a:xfrm>
            <a:off x="0" y="0"/>
            <a:ext cx="9144000" cy="620688"/>
          </a:xfrm>
          <a:prstGeom prst="rect">
            <a:avLst/>
          </a:prstGeom>
          <a:solidFill>
            <a:srgbClr val="2A3151"/>
          </a:solidFill>
          <a:ln w="9525" cap="flat" cmpd="sng" algn="ctr">
            <a:solidFill>
              <a:srgbClr val="2A315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rgbClr val="2A315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pic>
        <p:nvPicPr>
          <p:cNvPr id="12" name="図 11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64" y="89652"/>
            <a:ext cx="1506800" cy="449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93594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9pPr>
    </p:titleStyle>
    <p:bodyStyle>
      <a:lvl1pPr marL="257175" indent="-257175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u"/>
        <a:defRPr kumimoji="1" sz="9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Ø"/>
        <a:defRPr kumimoji="1" sz="75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1" fontAlgn="base" hangingPunct="1">
        <a:spcBef>
          <a:spcPct val="20000"/>
        </a:spcBef>
        <a:spcAft>
          <a:spcPct val="0"/>
        </a:spcAft>
        <a:buChar char="•"/>
        <a:defRPr kumimoji="1" sz="675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1" fontAlgn="base" hangingPunct="1">
        <a:spcBef>
          <a:spcPct val="20000"/>
        </a:spcBef>
        <a:spcAft>
          <a:spcPct val="0"/>
        </a:spcAft>
        <a:buChar char="–"/>
        <a:defRPr kumimoji="1" sz="6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グラフ 1">
            <a:extLst>
              <a:ext uri="{FF2B5EF4-FFF2-40B4-BE49-F238E27FC236}">
                <a16:creationId xmlns:a16="http://schemas.microsoft.com/office/drawing/2014/main" id="{17833D4C-2579-1174-0F22-70130B08BEA0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1012825" y="1016000"/>
          <a:ext cx="6940550" cy="5257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675049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Default Theme">
  <a:themeElements>
    <a:clrScheme name="メトロ2">
      <a:dk1>
        <a:sysClr val="windowText" lastClr="000000"/>
      </a:dk1>
      <a:lt1>
        <a:sysClr val="window" lastClr="FFFFFF"/>
      </a:lt1>
      <a:dk2>
        <a:srgbClr val="000000"/>
      </a:dk2>
      <a:lt2>
        <a:srgbClr val="7F7F7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01GomezTemplate_MS_Gry">
      <a:majorFont>
        <a:latin typeface="メイリオ"/>
        <a:ea typeface="メイリオ"/>
        <a:cs typeface="メイリオ"/>
      </a:majorFont>
      <a:minorFont>
        <a:latin typeface="メイリオ"/>
        <a:ea typeface="メイリオ"/>
        <a:cs typeface="メイリオ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rtlCol="0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kumimoji="1" sz="1200" dirty="0"/>
        </a:defPPr>
      </a:lstStyle>
    </a:txDef>
  </a:objectDefaults>
  <a:extraClrSchemeLst>
    <a:extraClrScheme>
      <a:clrScheme name="01GomezTemplate_MS_Gry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GomezTemplate_MS_Gry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Default Theme" id="{F3C5BA76-F81C-49E1-A484-0F25777CC252}" vid="{2FF04FB8-FFCF-4C41-BC20-E5090864D596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</Words>
  <Application>Microsoft Office PowerPoint</Application>
  <PresentationFormat>画面に合わせる (4:3)</PresentationFormat>
  <Paragraphs>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11" baseType="lpstr">
      <vt:lpstr>ＭＳ Ｐゴシック</vt:lpstr>
      <vt:lpstr>メイリオ</vt:lpstr>
      <vt:lpstr>游ゴシック</vt:lpstr>
      <vt:lpstr>游ゴシック Light</vt:lpstr>
      <vt:lpstr>Arial</vt:lpstr>
      <vt:lpstr>Century</vt:lpstr>
      <vt:lpstr>Times New Roman</vt:lpstr>
      <vt:lpstr>Wingdings</vt:lpstr>
      <vt:lpstr>Office テーマ</vt:lpstr>
      <vt:lpstr>1_Default Theme</vt:lpstr>
      <vt:lpstr>PowerPoint プレゼンテーション</vt:lpstr>
    </vt:vector>
  </TitlesOfParts>
  <Company>株式会社ブロードバンドセキュリティ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rishioka@bbsec.co.jp</dc:creator>
  <cp:lastModifiedBy>rishioka@bbsec.co.jp</cp:lastModifiedBy>
  <cp:revision>1</cp:revision>
  <dcterms:created xsi:type="dcterms:W3CDTF">2022-09-14T08:45:17Z</dcterms:created>
  <dcterms:modified xsi:type="dcterms:W3CDTF">2022-09-14T08:45:17Z</dcterms:modified>
</cp:coreProperties>
</file>