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就労したくない理由（非就労意向者）（第８回比較）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layout>
        <c:manualLayout>
          <c:xMode val="edge"/>
          <c:yMode val="edge"/>
          <c:x val="0.23192239858906524"/>
          <c:y val="1.250005112997239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6479412295685261"/>
          <c:y val="0.14445014827691993"/>
          <c:w val="0.79806746378924853"/>
          <c:h val="0.6763278453829636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'24'!$D$8</c:f>
              <c:strCache>
                <c:ptCount val="1"/>
                <c:pt idx="0">
                  <c:v>仕事以外にしたい事があるから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'24'!$B$9:$C$16</c:f>
              <c:multiLvlStrCache>
                <c:ptCount val="8"/>
                <c:lvl>
                  <c:pt idx="0">
                    <c:v>９回 (n=668)</c:v>
                  </c:pt>
                  <c:pt idx="1">
                    <c:v>８回 (n=607)</c:v>
                  </c:pt>
                  <c:pt idx="2">
                    <c:v>９回 (n=676)</c:v>
                  </c:pt>
                  <c:pt idx="3">
                    <c:v>８回 (n=603)</c:v>
                  </c:pt>
                  <c:pt idx="4">
                    <c:v>９回 (n=737)</c:v>
                  </c:pt>
                  <c:pt idx="5">
                    <c:v>８回 (n=772)</c:v>
                  </c:pt>
                  <c:pt idx="6">
                    <c:v>９回 (n=1,009)</c:v>
                  </c:pt>
                  <c:pt idx="7">
                    <c:v>８回 (n=634)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'24'!$D$9:$D$16</c:f>
              <c:numCache>
                <c:formatCode>0.0</c:formatCode>
                <c:ptCount val="8"/>
                <c:pt idx="0">
                  <c:v>6</c:v>
                </c:pt>
                <c:pt idx="1">
                  <c:v>5.4</c:v>
                </c:pt>
                <c:pt idx="2">
                  <c:v>20.399999999999999</c:v>
                </c:pt>
                <c:pt idx="3">
                  <c:v>27.4</c:v>
                </c:pt>
                <c:pt idx="4">
                  <c:v>20.9</c:v>
                </c:pt>
                <c:pt idx="5">
                  <c:v>22.4</c:v>
                </c:pt>
                <c:pt idx="6">
                  <c:v>24.3</c:v>
                </c:pt>
                <c:pt idx="7">
                  <c:v>33.799999999999997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88-4822-92A5-88F8488AA9F5}"/>
            </c:ext>
          </c:extLst>
        </c:ser>
        <c:ser>
          <c:idx val="1"/>
          <c:order val="1"/>
          <c:tx>
            <c:strRef>
              <c:f>'24'!$E$8</c:f>
              <c:strCache>
                <c:ptCount val="1"/>
                <c:pt idx="0">
                  <c:v>健康上の理由で働けないから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'24'!$B$9:$C$16</c:f>
              <c:multiLvlStrCache>
                <c:ptCount val="8"/>
                <c:lvl>
                  <c:pt idx="0">
                    <c:v>９回 (n=668)</c:v>
                  </c:pt>
                  <c:pt idx="1">
                    <c:v>８回 (n=607)</c:v>
                  </c:pt>
                  <c:pt idx="2">
                    <c:v>９回 (n=676)</c:v>
                  </c:pt>
                  <c:pt idx="3">
                    <c:v>８回 (n=603)</c:v>
                  </c:pt>
                  <c:pt idx="4">
                    <c:v>９回 (n=737)</c:v>
                  </c:pt>
                  <c:pt idx="5">
                    <c:v>８回 (n=772)</c:v>
                  </c:pt>
                  <c:pt idx="6">
                    <c:v>９回 (n=1,009)</c:v>
                  </c:pt>
                  <c:pt idx="7">
                    <c:v>８回 (n=634)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'24'!$E$9:$E$16</c:f>
              <c:numCache>
                <c:formatCode>0.0</c:formatCode>
                <c:ptCount val="8"/>
                <c:pt idx="0">
                  <c:v>24.7</c:v>
                </c:pt>
                <c:pt idx="1">
                  <c:v>31.8</c:v>
                </c:pt>
                <c:pt idx="2">
                  <c:v>18.3</c:v>
                </c:pt>
                <c:pt idx="3">
                  <c:v>21.7</c:v>
                </c:pt>
                <c:pt idx="4">
                  <c:v>20.6</c:v>
                </c:pt>
                <c:pt idx="5">
                  <c:v>24</c:v>
                </c:pt>
                <c:pt idx="6">
                  <c:v>19.3</c:v>
                </c:pt>
                <c:pt idx="7">
                  <c:v>23.2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88-4822-92A5-88F8488AA9F5}"/>
            </c:ext>
          </c:extLst>
        </c:ser>
        <c:ser>
          <c:idx val="2"/>
          <c:order val="2"/>
          <c:tx>
            <c:strRef>
              <c:f>'24'!$F$8</c:f>
              <c:strCache>
                <c:ptCount val="1"/>
                <c:pt idx="0">
                  <c:v>自分に適した仕事がないから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6.466709540581584E-17"/>
                  <c:y val="-3.376623376623376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D88-4822-92A5-88F8488AA9F5}"/>
                </c:ext>
              </c:extLst>
            </c:dLbl>
            <c:dLbl>
              <c:idx val="3"/>
              <c:layout>
                <c:manualLayout>
                  <c:x val="0"/>
                  <c:y val="-3.376623376623376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D88-4822-92A5-88F8488AA9F5}"/>
                </c:ext>
              </c:extLst>
            </c:dLbl>
            <c:dLbl>
              <c:idx val="4"/>
              <c:layout>
                <c:manualLayout>
                  <c:x val="-6.466709540581584E-17"/>
                  <c:y val="-3.636363636363636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D88-4822-92A5-88F8488AA9F5}"/>
                </c:ext>
              </c:extLst>
            </c:dLbl>
            <c:dLbl>
              <c:idx val="5"/>
              <c:layout>
                <c:manualLayout>
                  <c:x val="0"/>
                  <c:y val="-3.636363636363627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D88-4822-92A5-88F8488AA9F5}"/>
                </c:ext>
              </c:extLst>
            </c:dLbl>
            <c:dLbl>
              <c:idx val="6"/>
              <c:layout>
                <c:manualLayout>
                  <c:x val="0"/>
                  <c:y val="-4.155823703855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D88-4822-92A5-88F8488AA9F5}"/>
                </c:ext>
              </c:extLst>
            </c:dLbl>
            <c:dLbl>
              <c:idx val="7"/>
              <c:layout>
                <c:manualLayout>
                  <c:x val="-1.2933419081163168E-16"/>
                  <c:y val="-4.15584415584415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D88-4822-92A5-88F8488AA9F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'24'!$B$9:$C$16</c:f>
              <c:multiLvlStrCache>
                <c:ptCount val="8"/>
                <c:lvl>
                  <c:pt idx="0">
                    <c:v>９回 (n=668)</c:v>
                  </c:pt>
                  <c:pt idx="1">
                    <c:v>８回 (n=607)</c:v>
                  </c:pt>
                  <c:pt idx="2">
                    <c:v>９回 (n=676)</c:v>
                  </c:pt>
                  <c:pt idx="3">
                    <c:v>８回 (n=603)</c:v>
                  </c:pt>
                  <c:pt idx="4">
                    <c:v>９回 (n=737)</c:v>
                  </c:pt>
                  <c:pt idx="5">
                    <c:v>８回 (n=772)</c:v>
                  </c:pt>
                  <c:pt idx="6">
                    <c:v>９回 (n=1,009)</c:v>
                  </c:pt>
                  <c:pt idx="7">
                    <c:v>８回 (n=634)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'24'!$F$9:$F$16</c:f>
              <c:numCache>
                <c:formatCode>0.0</c:formatCode>
                <c:ptCount val="8"/>
                <c:pt idx="0">
                  <c:v>4.8</c:v>
                </c:pt>
                <c:pt idx="1">
                  <c:v>4.3</c:v>
                </c:pt>
                <c:pt idx="2">
                  <c:v>0.7</c:v>
                </c:pt>
                <c:pt idx="3">
                  <c:v>1.8</c:v>
                </c:pt>
                <c:pt idx="4">
                  <c:v>2</c:v>
                </c:pt>
                <c:pt idx="5">
                  <c:v>1.7</c:v>
                </c:pt>
                <c:pt idx="6">
                  <c:v>1</c:v>
                </c:pt>
                <c:pt idx="7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D88-4822-92A5-88F8488AA9F5}"/>
            </c:ext>
          </c:extLst>
        </c:ser>
        <c:ser>
          <c:idx val="3"/>
          <c:order val="3"/>
          <c:tx>
            <c:strRef>
              <c:f>'24'!$G$8</c:f>
              <c:strCache>
                <c:ptCount val="1"/>
                <c:pt idx="0">
                  <c:v>ゆっくりとした生活がしたいから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'24'!$B$9:$C$16</c:f>
              <c:multiLvlStrCache>
                <c:ptCount val="8"/>
                <c:lvl>
                  <c:pt idx="0">
                    <c:v>９回 (n=668)</c:v>
                  </c:pt>
                  <c:pt idx="1">
                    <c:v>８回 (n=607)</c:v>
                  </c:pt>
                  <c:pt idx="2">
                    <c:v>９回 (n=676)</c:v>
                  </c:pt>
                  <c:pt idx="3">
                    <c:v>８回 (n=603)</c:v>
                  </c:pt>
                  <c:pt idx="4">
                    <c:v>９回 (n=737)</c:v>
                  </c:pt>
                  <c:pt idx="5">
                    <c:v>８回 (n=772)</c:v>
                  </c:pt>
                  <c:pt idx="6">
                    <c:v>９回 (n=1,009)</c:v>
                  </c:pt>
                  <c:pt idx="7">
                    <c:v>８回 (n=634)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'24'!$G$9:$G$16</c:f>
              <c:numCache>
                <c:formatCode>0.0</c:formatCode>
                <c:ptCount val="8"/>
                <c:pt idx="0">
                  <c:v>45.5</c:v>
                </c:pt>
                <c:pt idx="1">
                  <c:v>42</c:v>
                </c:pt>
                <c:pt idx="2">
                  <c:v>41.7</c:v>
                </c:pt>
                <c:pt idx="3">
                  <c:v>39.6</c:v>
                </c:pt>
                <c:pt idx="4">
                  <c:v>39.1</c:v>
                </c:pt>
                <c:pt idx="5">
                  <c:v>38</c:v>
                </c:pt>
                <c:pt idx="6">
                  <c:v>33.799999999999997</c:v>
                </c:pt>
                <c:pt idx="7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D88-4822-92A5-88F8488AA9F5}"/>
            </c:ext>
          </c:extLst>
        </c:ser>
        <c:ser>
          <c:idx val="4"/>
          <c:order val="4"/>
          <c:tx>
            <c:strRef>
              <c:f>'24'!$H$8</c:f>
              <c:strCache>
                <c:ptCount val="1"/>
                <c:pt idx="0">
                  <c:v>家族の介護のため働けないから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Lbls>
            <c:dLbl>
              <c:idx val="6"/>
              <c:layout>
                <c:manualLayout>
                  <c:x val="0"/>
                  <c:y val="-3.636363636363627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D88-4822-92A5-88F8488AA9F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'24'!$B$9:$C$16</c:f>
              <c:multiLvlStrCache>
                <c:ptCount val="8"/>
                <c:lvl>
                  <c:pt idx="0">
                    <c:v>９回 (n=668)</c:v>
                  </c:pt>
                  <c:pt idx="1">
                    <c:v>８回 (n=607)</c:v>
                  </c:pt>
                  <c:pt idx="2">
                    <c:v>９回 (n=676)</c:v>
                  </c:pt>
                  <c:pt idx="3">
                    <c:v>８回 (n=603)</c:v>
                  </c:pt>
                  <c:pt idx="4">
                    <c:v>９回 (n=737)</c:v>
                  </c:pt>
                  <c:pt idx="5">
                    <c:v>８回 (n=772)</c:v>
                  </c:pt>
                  <c:pt idx="6">
                    <c:v>９回 (n=1,009)</c:v>
                  </c:pt>
                  <c:pt idx="7">
                    <c:v>８回 (n=634)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'24'!$H$9:$H$16</c:f>
              <c:numCache>
                <c:formatCode>0.0</c:formatCode>
                <c:ptCount val="8"/>
                <c:pt idx="0">
                  <c:v>4.3</c:v>
                </c:pt>
                <c:pt idx="1">
                  <c:v>3.3</c:v>
                </c:pt>
                <c:pt idx="2">
                  <c:v>3.8</c:v>
                </c:pt>
                <c:pt idx="3">
                  <c:v>2.7</c:v>
                </c:pt>
                <c:pt idx="4">
                  <c:v>3.7</c:v>
                </c:pt>
                <c:pt idx="5">
                  <c:v>3.2</c:v>
                </c:pt>
                <c:pt idx="6">
                  <c:v>1.3</c:v>
                </c:pt>
                <c:pt idx="7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0D88-4822-92A5-88F8488AA9F5}"/>
            </c:ext>
          </c:extLst>
        </c:ser>
        <c:ser>
          <c:idx val="5"/>
          <c:order val="5"/>
          <c:tx>
            <c:strRef>
              <c:f>'24'!$I$8</c:f>
              <c:strCache>
                <c:ptCount val="1"/>
                <c:pt idx="0">
                  <c:v>その他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'24'!$B$9:$C$16</c:f>
              <c:multiLvlStrCache>
                <c:ptCount val="8"/>
                <c:lvl>
                  <c:pt idx="0">
                    <c:v>９回 (n=668)</c:v>
                  </c:pt>
                  <c:pt idx="1">
                    <c:v>８回 (n=607)</c:v>
                  </c:pt>
                  <c:pt idx="2">
                    <c:v>９回 (n=676)</c:v>
                  </c:pt>
                  <c:pt idx="3">
                    <c:v>８回 (n=603)</c:v>
                  </c:pt>
                  <c:pt idx="4">
                    <c:v>９回 (n=737)</c:v>
                  </c:pt>
                  <c:pt idx="5">
                    <c:v>８回 (n=772)</c:v>
                  </c:pt>
                  <c:pt idx="6">
                    <c:v>９回 (n=1,009)</c:v>
                  </c:pt>
                  <c:pt idx="7">
                    <c:v>８回 (n=634)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'24'!$I$9:$I$16</c:f>
              <c:numCache>
                <c:formatCode>0.0</c:formatCode>
                <c:ptCount val="8"/>
                <c:pt idx="0">
                  <c:v>11.1</c:v>
                </c:pt>
                <c:pt idx="1">
                  <c:v>13.2</c:v>
                </c:pt>
                <c:pt idx="2">
                  <c:v>13.5</c:v>
                </c:pt>
                <c:pt idx="3">
                  <c:v>6.1</c:v>
                </c:pt>
                <c:pt idx="4">
                  <c:v>11</c:v>
                </c:pt>
                <c:pt idx="5">
                  <c:v>9.1</c:v>
                </c:pt>
                <c:pt idx="6">
                  <c:v>9.8000000000000007</c:v>
                </c:pt>
                <c:pt idx="7">
                  <c:v>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0D88-4822-92A5-88F8488AA9F5}"/>
            </c:ext>
          </c:extLst>
        </c:ser>
        <c:ser>
          <c:idx val="6"/>
          <c:order val="6"/>
          <c:tx>
            <c:strRef>
              <c:f>'24'!$J$8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ACB5DC"/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D88-4822-92A5-88F8488AA9F5}"/>
                </c:ext>
              </c:extLst>
            </c:dLbl>
            <c:dLbl>
              <c:idx val="1"/>
              <c:layout>
                <c:manualLayout>
                  <c:x val="1.940035273368593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0D88-4822-92A5-88F8488AA9F5}"/>
                </c:ext>
              </c:extLst>
            </c:dLbl>
            <c:dLbl>
              <c:idx val="2"/>
              <c:layout>
                <c:manualLayout>
                  <c:x val="2.292768959435626E-2"/>
                  <c:y val="2.0451988955925965E-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0D88-4822-92A5-88F8488AA9F5}"/>
                </c:ext>
              </c:extLst>
            </c:dLbl>
            <c:dLbl>
              <c:idx val="3"/>
              <c:layout>
                <c:manualLayout>
                  <c:x val="1.763668430335096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0D88-4822-92A5-88F8488AA9F5}"/>
                </c:ext>
              </c:extLst>
            </c:dLbl>
            <c:dLbl>
              <c:idx val="4"/>
              <c:layout>
                <c:manualLayout>
                  <c:x val="2.6455026455026454E-2"/>
                  <c:y val="-2.597198077512942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0D88-4822-92A5-88F8488AA9F5}"/>
                </c:ext>
              </c:extLst>
            </c:dLbl>
            <c:dLbl>
              <c:idx val="5"/>
              <c:layout>
                <c:manualLayout>
                  <c:x val="2.3567054118235221E-2"/>
                  <c:y val="4.0903977911851929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0D88-4822-92A5-88F8488AA9F5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0D88-4822-92A5-88F8488AA9F5}"/>
                </c:ext>
              </c:extLst>
            </c:dLbl>
            <c:dLbl>
              <c:idx val="7"/>
              <c:layout>
                <c:manualLayout>
                  <c:x val="1.410934744268064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0D88-4822-92A5-88F8488AA9F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'24'!$B$9:$C$16</c:f>
              <c:multiLvlStrCache>
                <c:ptCount val="8"/>
                <c:lvl>
                  <c:pt idx="0">
                    <c:v>９回 (n=668)</c:v>
                  </c:pt>
                  <c:pt idx="1">
                    <c:v>８回 (n=607)</c:v>
                  </c:pt>
                  <c:pt idx="2">
                    <c:v>９回 (n=676)</c:v>
                  </c:pt>
                  <c:pt idx="3">
                    <c:v>８回 (n=603)</c:v>
                  </c:pt>
                  <c:pt idx="4">
                    <c:v>９回 (n=737)</c:v>
                  </c:pt>
                  <c:pt idx="5">
                    <c:v>８回 (n=772)</c:v>
                  </c:pt>
                  <c:pt idx="6">
                    <c:v>９回 (n=1,009)</c:v>
                  </c:pt>
                  <c:pt idx="7">
                    <c:v>８回 (n=634)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'24'!$J$9:$J$16</c:f>
              <c:numCache>
                <c:formatCode>0.0</c:formatCode>
                <c:ptCount val="8"/>
                <c:pt idx="0">
                  <c:v>3.6</c:v>
                </c:pt>
                <c:pt idx="1">
                  <c:v>0</c:v>
                </c:pt>
                <c:pt idx="2">
                  <c:v>1.5</c:v>
                </c:pt>
                <c:pt idx="3">
                  <c:v>0.7</c:v>
                </c:pt>
                <c:pt idx="4">
                  <c:v>2.7</c:v>
                </c:pt>
                <c:pt idx="5">
                  <c:v>1.7</c:v>
                </c:pt>
                <c:pt idx="6">
                  <c:v>10.5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0D88-4822-92A5-88F8488AA9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428337216"/>
        <c:axId val="428338896"/>
      </c:barChart>
      <c:catAx>
        <c:axId val="42833721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338896"/>
        <c:crosses val="autoZero"/>
        <c:auto val="1"/>
        <c:lblAlgn val="ctr"/>
        <c:lblOffset val="100"/>
        <c:noMultiLvlLbl val="0"/>
      </c:catAx>
      <c:valAx>
        <c:axId val="428338896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in"/>
        <c:minorTickMark val="none"/>
        <c:tickLblPos val="nextTo"/>
        <c:spPr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337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768376175200323"/>
          <c:y val="0.8528628608923885"/>
          <c:w val="0.8181420378008305"/>
          <c:h val="0.1450538057742782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14E94-1CEC-4905-86A4-5262E3D382D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5586-941E-4E77-9DC9-ECB694DEB9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882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14E94-1CEC-4905-86A4-5262E3D382D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5586-941E-4E77-9DC9-ECB694DEB9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603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14E94-1CEC-4905-86A4-5262E3D382D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5586-941E-4E77-9DC9-ECB694DEB9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424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1756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88447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9804679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43915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6893625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22956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307204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14E94-1CEC-4905-86A4-5262E3D382D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5586-941E-4E77-9DC9-ECB694DEB9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3854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14E94-1CEC-4905-86A4-5262E3D382D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5586-941E-4E77-9DC9-ECB694DEB9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1044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14E94-1CEC-4905-86A4-5262E3D382D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5586-941E-4E77-9DC9-ECB694DEB9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6552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14E94-1CEC-4905-86A4-5262E3D382D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5586-941E-4E77-9DC9-ECB694DEB9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1827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14E94-1CEC-4905-86A4-5262E3D382D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5586-941E-4E77-9DC9-ECB694DEB9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0243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14E94-1CEC-4905-86A4-5262E3D382D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5586-941E-4E77-9DC9-ECB694DEB9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3454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14E94-1CEC-4905-86A4-5262E3D382D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5586-941E-4E77-9DC9-ECB694DEB9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2641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14E94-1CEC-4905-86A4-5262E3D382D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5586-941E-4E77-9DC9-ECB694DEB9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3086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14E94-1CEC-4905-86A4-5262E3D382D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D5586-941E-4E77-9DC9-ECB694DEB9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037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718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B7A1F7B6-1FEA-E44B-A1F2-E73E9C37086E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52400" y="1019174"/>
          <a:ext cx="8782050" cy="5505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7372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2022-09-14T08:44:19Z</dcterms:created>
  <dcterms:modified xsi:type="dcterms:W3CDTF">2022-09-14T08:44:19Z</dcterms:modified>
</cp:coreProperties>
</file>