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就労の継続を希望する理由（就労意向者）（性別）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4079128997764168"/>
          <c:y val="1.59149990991472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699190543442511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'23'!$D$8</c:f>
              <c:strCache>
                <c:ptCount val="1"/>
                <c:pt idx="0">
                  <c:v>収入がほしいから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B6-450D-BE51-C2E5032D59A3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B6-450D-BE51-C2E5032D59A3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B6-450D-BE51-C2E5032D59A3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2B6-450D-BE51-C2E5032D59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'23'!$B$9:$C$16</c:f>
              <c:multiLvlStrCache>
                <c:ptCount val="8"/>
                <c:lvl>
                  <c:pt idx="0">
                    <c:v>男性 (n=305)</c:v>
                  </c:pt>
                  <c:pt idx="1">
                    <c:v>女性 (n=244)</c:v>
                  </c:pt>
                  <c:pt idx="2">
                    <c:v>男性 (n=123)</c:v>
                  </c:pt>
                  <c:pt idx="3">
                    <c:v>女性 (n=178)</c:v>
                  </c:pt>
                  <c:pt idx="4">
                    <c:v>男性 (n=161)</c:v>
                  </c:pt>
                  <c:pt idx="5">
                    <c:v>女性 (n=132)</c:v>
                  </c:pt>
                  <c:pt idx="6">
                    <c:v>男性 (n=242)</c:v>
                  </c:pt>
                  <c:pt idx="7">
                    <c:v>女性 (n=164)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'23'!$D$9:$D$16</c:f>
              <c:numCache>
                <c:formatCode>0.0</c:formatCode>
                <c:ptCount val="8"/>
                <c:pt idx="0">
                  <c:v>55.4</c:v>
                </c:pt>
                <c:pt idx="1">
                  <c:v>45.5</c:v>
                </c:pt>
                <c:pt idx="2">
                  <c:v>30.9</c:v>
                </c:pt>
                <c:pt idx="3">
                  <c:v>33.1</c:v>
                </c:pt>
                <c:pt idx="4">
                  <c:v>37.9</c:v>
                </c:pt>
                <c:pt idx="5">
                  <c:v>32.6</c:v>
                </c:pt>
                <c:pt idx="6">
                  <c:v>22.7</c:v>
                </c:pt>
                <c:pt idx="7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B6-450D-BE51-C2E5032D59A3}"/>
            </c:ext>
          </c:extLst>
        </c:ser>
        <c:ser>
          <c:idx val="1"/>
          <c:order val="1"/>
          <c:tx>
            <c:strRef>
              <c:f>'23'!$E$8</c:f>
              <c:strCache>
                <c:ptCount val="1"/>
                <c:pt idx="0">
                  <c:v>仕事そのものが面白いから、自分の活力になるから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2B6-450D-BE51-C2E5032D59A3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2B6-450D-BE51-C2E5032D59A3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D2B6-450D-BE51-C2E5032D59A3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D2B6-450D-BE51-C2E5032D59A3}"/>
              </c:ext>
            </c:extLst>
          </c:dPt>
          <c:dLbls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2B6-450D-BE51-C2E5032D59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'23'!$B$9:$C$16</c:f>
              <c:multiLvlStrCache>
                <c:ptCount val="8"/>
                <c:lvl>
                  <c:pt idx="0">
                    <c:v>男性 (n=305)</c:v>
                  </c:pt>
                  <c:pt idx="1">
                    <c:v>女性 (n=244)</c:v>
                  </c:pt>
                  <c:pt idx="2">
                    <c:v>男性 (n=123)</c:v>
                  </c:pt>
                  <c:pt idx="3">
                    <c:v>女性 (n=178)</c:v>
                  </c:pt>
                  <c:pt idx="4">
                    <c:v>男性 (n=161)</c:v>
                  </c:pt>
                  <c:pt idx="5">
                    <c:v>女性 (n=132)</c:v>
                  </c:pt>
                  <c:pt idx="6">
                    <c:v>男性 (n=242)</c:v>
                  </c:pt>
                  <c:pt idx="7">
                    <c:v>女性 (n=164)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'23'!$E$9:$E$16</c:f>
              <c:numCache>
                <c:formatCode>0.0</c:formatCode>
                <c:ptCount val="8"/>
                <c:pt idx="0">
                  <c:v>14.1</c:v>
                </c:pt>
                <c:pt idx="1">
                  <c:v>18</c:v>
                </c:pt>
                <c:pt idx="2">
                  <c:v>36.6</c:v>
                </c:pt>
                <c:pt idx="3">
                  <c:v>29.8</c:v>
                </c:pt>
                <c:pt idx="4">
                  <c:v>42.9</c:v>
                </c:pt>
                <c:pt idx="5">
                  <c:v>43.9</c:v>
                </c:pt>
                <c:pt idx="6">
                  <c:v>39.299999999999997</c:v>
                </c:pt>
                <c:pt idx="7">
                  <c:v>36.6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2B6-450D-BE51-C2E5032D59A3}"/>
            </c:ext>
          </c:extLst>
        </c:ser>
        <c:ser>
          <c:idx val="2"/>
          <c:order val="2"/>
          <c:tx>
            <c:strRef>
              <c:f>'23'!$F$8</c:f>
              <c:strCache>
                <c:ptCount val="1"/>
                <c:pt idx="0">
                  <c:v>仕事を通じて友人や仲間を得ることができるから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2B6-450D-BE51-C2E5032D59A3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2B6-450D-BE51-C2E5032D59A3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2B6-450D-BE51-C2E5032D59A3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2B6-450D-BE51-C2E5032D59A3}"/>
              </c:ext>
            </c:extLst>
          </c:dPt>
          <c:dLbls>
            <c:dLbl>
              <c:idx val="2"/>
              <c:layout>
                <c:manualLayout>
                  <c:x val="0"/>
                  <c:y val="-3.26880851830512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2B6-450D-BE51-C2E5032D59A3}"/>
                </c:ext>
              </c:extLst>
            </c:dLbl>
            <c:dLbl>
              <c:idx val="3"/>
              <c:layout>
                <c:manualLayout>
                  <c:x val="0"/>
                  <c:y val="-3.52025532740552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2B6-450D-BE51-C2E5032D59A3}"/>
                </c:ext>
              </c:extLst>
            </c:dLbl>
            <c:dLbl>
              <c:idx val="4"/>
              <c:layout>
                <c:manualLayout>
                  <c:x val="-1.2933419081163168E-16"/>
                  <c:y val="-4.02314894560631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2B6-450D-BE51-C2E5032D59A3}"/>
                </c:ext>
              </c:extLst>
            </c:dLbl>
            <c:dLbl>
              <c:idx val="5"/>
              <c:layout>
                <c:manualLayout>
                  <c:x val="3.5273368606701938E-3"/>
                  <c:y val="-3.93120393120392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2B6-450D-BE51-C2E5032D59A3}"/>
                </c:ext>
              </c:extLst>
            </c:dLbl>
            <c:dLbl>
              <c:idx val="6"/>
              <c:layout>
                <c:manualLayout>
                  <c:x val="0"/>
                  <c:y val="-3.52025532740552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2B6-450D-BE51-C2E5032D59A3}"/>
                </c:ext>
              </c:extLst>
            </c:dLbl>
            <c:dLbl>
              <c:idx val="7"/>
              <c:layout>
                <c:manualLayout>
                  <c:x val="-5.2910052910052907E-3"/>
                  <c:y val="-3.93692446894235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2B6-450D-BE51-C2E5032D59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'23'!$B$9:$C$16</c:f>
              <c:multiLvlStrCache>
                <c:ptCount val="8"/>
                <c:lvl>
                  <c:pt idx="0">
                    <c:v>男性 (n=305)</c:v>
                  </c:pt>
                  <c:pt idx="1">
                    <c:v>女性 (n=244)</c:v>
                  </c:pt>
                  <c:pt idx="2">
                    <c:v>男性 (n=123)</c:v>
                  </c:pt>
                  <c:pt idx="3">
                    <c:v>女性 (n=178)</c:v>
                  </c:pt>
                  <c:pt idx="4">
                    <c:v>男性 (n=161)</c:v>
                  </c:pt>
                  <c:pt idx="5">
                    <c:v>女性 (n=132)</c:v>
                  </c:pt>
                  <c:pt idx="6">
                    <c:v>男性 (n=242)</c:v>
                  </c:pt>
                  <c:pt idx="7">
                    <c:v>女性 (n=164)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'23'!$F$9:$F$16</c:f>
              <c:numCache>
                <c:formatCode>0.0</c:formatCode>
                <c:ptCount val="8"/>
                <c:pt idx="0">
                  <c:v>4.9000000000000004</c:v>
                </c:pt>
                <c:pt idx="1">
                  <c:v>9.4</c:v>
                </c:pt>
                <c:pt idx="2">
                  <c:v>1.6</c:v>
                </c:pt>
                <c:pt idx="3">
                  <c:v>1.1000000000000001</c:v>
                </c:pt>
                <c:pt idx="4">
                  <c:v>0.6</c:v>
                </c:pt>
                <c:pt idx="5">
                  <c:v>0</c:v>
                </c:pt>
                <c:pt idx="6">
                  <c:v>0.4</c:v>
                </c:pt>
                <c:pt idx="7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D2B6-450D-BE51-C2E5032D59A3}"/>
            </c:ext>
          </c:extLst>
        </c:ser>
        <c:ser>
          <c:idx val="3"/>
          <c:order val="3"/>
          <c:tx>
            <c:strRef>
              <c:f>'23'!$G$8</c:f>
              <c:strCache>
                <c:ptCount val="1"/>
                <c:pt idx="0">
                  <c:v>働くのは体によいから、老化を防ぐから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2B6-450D-BE51-C2E5032D59A3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D2B6-450D-BE51-C2E5032D59A3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D2B6-450D-BE51-C2E5032D59A3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D2B6-450D-BE51-C2E5032D59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'23'!$B$9:$C$16</c:f>
              <c:multiLvlStrCache>
                <c:ptCount val="8"/>
                <c:lvl>
                  <c:pt idx="0">
                    <c:v>男性 (n=305)</c:v>
                  </c:pt>
                  <c:pt idx="1">
                    <c:v>女性 (n=244)</c:v>
                  </c:pt>
                  <c:pt idx="2">
                    <c:v>男性 (n=123)</c:v>
                  </c:pt>
                  <c:pt idx="3">
                    <c:v>女性 (n=178)</c:v>
                  </c:pt>
                  <c:pt idx="4">
                    <c:v>男性 (n=161)</c:v>
                  </c:pt>
                  <c:pt idx="5">
                    <c:v>女性 (n=132)</c:v>
                  </c:pt>
                  <c:pt idx="6">
                    <c:v>男性 (n=242)</c:v>
                  </c:pt>
                  <c:pt idx="7">
                    <c:v>女性 (n=164)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'23'!$G$9:$G$16</c:f>
              <c:numCache>
                <c:formatCode>0.0</c:formatCode>
                <c:ptCount val="8"/>
                <c:pt idx="0">
                  <c:v>21.6</c:v>
                </c:pt>
                <c:pt idx="1">
                  <c:v>25</c:v>
                </c:pt>
                <c:pt idx="2">
                  <c:v>26</c:v>
                </c:pt>
                <c:pt idx="3">
                  <c:v>23.6</c:v>
                </c:pt>
                <c:pt idx="4">
                  <c:v>15.5</c:v>
                </c:pt>
                <c:pt idx="5">
                  <c:v>21.2</c:v>
                </c:pt>
                <c:pt idx="6">
                  <c:v>18.600000000000001</c:v>
                </c:pt>
                <c:pt idx="7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D2B6-450D-BE51-C2E5032D59A3}"/>
            </c:ext>
          </c:extLst>
        </c:ser>
        <c:ser>
          <c:idx val="4"/>
          <c:order val="4"/>
          <c:tx>
            <c:strRef>
              <c:f>'23'!$H$8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D2B6-450D-BE51-C2E5032D59A3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D2B6-450D-BE51-C2E5032D59A3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D2B6-450D-BE51-C2E5032D59A3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D2B6-450D-BE51-C2E5032D59A3}"/>
              </c:ext>
            </c:extLst>
          </c:dPt>
          <c:dLbls>
            <c:dLbl>
              <c:idx val="0"/>
              <c:layout>
                <c:manualLayout>
                  <c:x val="-2.821869488536155E-2"/>
                  <c:y val="-3.9312039312039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D2B6-450D-BE51-C2E5032D59A3}"/>
                </c:ext>
              </c:extLst>
            </c:dLbl>
            <c:dLbl>
              <c:idx val="1"/>
              <c:layout>
                <c:manualLayout>
                  <c:x val="-3.5273368606701938E-3"/>
                  <c:y val="-4.02314894560631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D2B6-450D-BE51-C2E5032D59A3}"/>
                </c:ext>
              </c:extLst>
            </c:dLbl>
            <c:dLbl>
              <c:idx val="7"/>
              <c:layout>
                <c:manualLayout>
                  <c:x val="1.7636684303350969E-3"/>
                  <c:y val="-3.77168233754457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D2B6-450D-BE51-C2E5032D59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'23'!$B$9:$C$16</c:f>
              <c:multiLvlStrCache>
                <c:ptCount val="8"/>
                <c:lvl>
                  <c:pt idx="0">
                    <c:v>男性 (n=305)</c:v>
                  </c:pt>
                  <c:pt idx="1">
                    <c:v>女性 (n=244)</c:v>
                  </c:pt>
                  <c:pt idx="2">
                    <c:v>男性 (n=123)</c:v>
                  </c:pt>
                  <c:pt idx="3">
                    <c:v>女性 (n=178)</c:v>
                  </c:pt>
                  <c:pt idx="4">
                    <c:v>男性 (n=161)</c:v>
                  </c:pt>
                  <c:pt idx="5">
                    <c:v>女性 (n=132)</c:v>
                  </c:pt>
                  <c:pt idx="6">
                    <c:v>男性 (n=242)</c:v>
                  </c:pt>
                  <c:pt idx="7">
                    <c:v>女性 (n=164)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'23'!$H$9:$H$16</c:f>
              <c:numCache>
                <c:formatCode>0.0</c:formatCode>
                <c:ptCount val="8"/>
                <c:pt idx="0">
                  <c:v>2</c:v>
                </c:pt>
                <c:pt idx="1">
                  <c:v>1.6</c:v>
                </c:pt>
                <c:pt idx="2">
                  <c:v>4.9000000000000004</c:v>
                </c:pt>
                <c:pt idx="3">
                  <c:v>10.7</c:v>
                </c:pt>
                <c:pt idx="4">
                  <c:v>3.1</c:v>
                </c:pt>
                <c:pt idx="5">
                  <c:v>2.2999999999999998</c:v>
                </c:pt>
                <c:pt idx="6">
                  <c:v>5.4</c:v>
                </c:pt>
                <c:pt idx="7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D2B6-450D-BE51-C2E5032D59A3}"/>
            </c:ext>
          </c:extLst>
        </c:ser>
        <c:ser>
          <c:idx val="5"/>
          <c:order val="5"/>
          <c:tx>
            <c:strRef>
              <c:f>'23'!$I$8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2-D2B6-450D-BE51-C2E5032D59A3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4-D2B6-450D-BE51-C2E5032D59A3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6-D2B6-450D-BE51-C2E5032D59A3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8-D2B6-450D-BE51-C2E5032D59A3}"/>
              </c:ext>
            </c:extLst>
          </c:dPt>
          <c:dLbls>
            <c:dLbl>
              <c:idx val="0"/>
              <c:layout>
                <c:manualLayout>
                  <c:x val="2.1164021164021163E-2"/>
                  <c:y val="-1.479774371036472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D2B6-450D-BE51-C2E5032D59A3}"/>
                </c:ext>
              </c:extLst>
            </c:dLbl>
            <c:dLbl>
              <c:idx val="1"/>
              <c:layout>
                <c:manualLayout>
                  <c:x val="1.7636684303350969E-2"/>
                  <c:y val="-2.51446809100394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D2B6-450D-BE51-C2E5032D59A3}"/>
                </c:ext>
              </c:extLst>
            </c:dLbl>
            <c:dLbl>
              <c:idx val="2"/>
              <c:layout>
                <c:manualLayout>
                  <c:x val="1.7636684303350841E-2"/>
                  <c:y val="-1.47997236064996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D2B6-450D-BE51-C2E5032D59A3}"/>
                </c:ext>
              </c:extLst>
            </c:dLbl>
            <c:dLbl>
              <c:idx val="3"/>
              <c:layout>
                <c:manualLayout>
                  <c:x val="2.29276895943562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D2B6-450D-BE51-C2E5032D59A3}"/>
                </c:ext>
              </c:extLst>
            </c:dLbl>
            <c:dLbl>
              <c:idx val="4"/>
              <c:layout>
                <c:manualLayout>
                  <c:x val="1.4109347442680647E-2"/>
                  <c:y val="-1.4799723606498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D2B6-450D-BE51-C2E5032D59A3}"/>
                </c:ext>
              </c:extLst>
            </c:dLbl>
            <c:dLbl>
              <c:idx val="5"/>
              <c:layout>
                <c:manualLayout>
                  <c:x val="1.7636684303350841E-2"/>
                  <c:y val="-2.514468091003853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D2B6-450D-BE51-C2E5032D59A3}"/>
                </c:ext>
              </c:extLst>
            </c:dLbl>
            <c:dLbl>
              <c:idx val="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D2B6-450D-BE51-C2E5032D59A3}"/>
                </c:ext>
              </c:extLst>
            </c:dLbl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D2B6-450D-BE51-C2E5032D59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'23'!$B$9:$C$16</c:f>
              <c:multiLvlStrCache>
                <c:ptCount val="8"/>
                <c:lvl>
                  <c:pt idx="0">
                    <c:v>男性 (n=305)</c:v>
                  </c:pt>
                  <c:pt idx="1">
                    <c:v>女性 (n=244)</c:v>
                  </c:pt>
                  <c:pt idx="2">
                    <c:v>男性 (n=123)</c:v>
                  </c:pt>
                  <c:pt idx="3">
                    <c:v>女性 (n=178)</c:v>
                  </c:pt>
                  <c:pt idx="4">
                    <c:v>男性 (n=161)</c:v>
                  </c:pt>
                  <c:pt idx="5">
                    <c:v>女性 (n=132)</c:v>
                  </c:pt>
                  <c:pt idx="6">
                    <c:v>男性 (n=242)</c:v>
                  </c:pt>
                  <c:pt idx="7">
                    <c:v>女性 (n=164)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'23'!$I$9:$I$16</c:f>
              <c:numCache>
                <c:formatCode>0.0</c:formatCode>
                <c:ptCount val="8"/>
                <c:pt idx="0">
                  <c:v>2</c:v>
                </c:pt>
                <c:pt idx="1">
                  <c:v>0.4</c:v>
                </c:pt>
                <c:pt idx="2">
                  <c:v>0</c:v>
                </c:pt>
                <c:pt idx="3">
                  <c:v>1.7</c:v>
                </c:pt>
                <c:pt idx="4">
                  <c:v>0</c:v>
                </c:pt>
                <c:pt idx="5">
                  <c:v>0</c:v>
                </c:pt>
                <c:pt idx="6">
                  <c:v>13.6</c:v>
                </c:pt>
                <c:pt idx="7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D-D2B6-450D-BE51-C2E5032D5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0000000001E-2"/>
          <c:y val="0.85952078778850427"/>
          <c:w val="0.92123703720425831"/>
          <c:h val="0.128788330205653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0.08026</cdr:x>
      <cdr:y>0.87584</cdr:y>
    </cdr:from>
    <cdr:to>
      <cdr:x>0.08937</cdr:x>
      <cdr:y>0.88814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577104" y="4388722"/>
          <a:ext cx="65501" cy="61634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0.5423</cdr:x>
      <cdr:y>0.87322</cdr:y>
    </cdr:from>
    <cdr:to>
      <cdr:x>0.55141</cdr:x>
      <cdr:y>0.88552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3909705" y="4437831"/>
          <a:ext cx="65679" cy="62510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0.08084</cdr:x>
      <cdr:y>0.91833</cdr:y>
    </cdr:from>
    <cdr:to>
      <cdr:x>0.08995</cdr:x>
      <cdr:y>0.93064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581230" y="4601605"/>
          <a:ext cx="65501" cy="61684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0.54243</cdr:x>
      <cdr:y>0.91738</cdr:y>
    </cdr:from>
    <cdr:to>
      <cdr:x>0.55155</cdr:x>
      <cdr:y>0.92968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3910638" y="4662244"/>
          <a:ext cx="65751" cy="62510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0.08084</cdr:x>
      <cdr:y>0.95996</cdr:y>
    </cdr:from>
    <cdr:to>
      <cdr:x>0.08995</cdr:x>
      <cdr:y>0.97226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581210" y="4810229"/>
          <a:ext cx="65501" cy="61633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0.54252</cdr:x>
      <cdr:y>0.96153</cdr:y>
    </cdr:from>
    <cdr:to>
      <cdr:x>0.55163</cdr:x>
      <cdr:y>0.97383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3911287" y="4886606"/>
          <a:ext cx="65678" cy="62510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77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7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21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321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140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07663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15377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929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637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2456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99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74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45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101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50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34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48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86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E4016-0438-4F9A-91C3-184CBB846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A46C3-026E-43CC-AC54-45C93974D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803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394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BC44CFB-1607-1548-AEC2-AAFCF0D1CE3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1450" y="1000125"/>
          <a:ext cx="8782050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168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2022-09-14T08:44:20Z</dcterms:created>
  <dcterms:modified xsi:type="dcterms:W3CDTF">2022-09-14T08:44:20Z</dcterms:modified>
</cp:coreProperties>
</file>