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就労の継続を希望する理由（就労意向者）（第８回比較）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layout>
        <c:manualLayout>
          <c:xMode val="edge"/>
          <c:yMode val="edge"/>
          <c:x val="0.21075837742504408"/>
          <c:y val="1.2500050604214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6479412295685261"/>
          <c:y val="0.14445014827691993"/>
          <c:w val="0.79806746378924853"/>
          <c:h val="0.6763278453829636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'22'!$D$8</c:f>
              <c:strCache>
                <c:ptCount val="1"/>
                <c:pt idx="0">
                  <c:v>収入がほしいから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'22'!$B$9:$C$16</c:f>
              <c:multiLvlStrCache>
                <c:ptCount val="8"/>
                <c:lvl>
                  <c:pt idx="0">
                    <c:v>９回 (n=549)</c:v>
                  </c:pt>
                  <c:pt idx="1">
                    <c:v>８回 (n=496)</c:v>
                  </c:pt>
                  <c:pt idx="2">
                    <c:v>９回 (n=301)</c:v>
                  </c:pt>
                  <c:pt idx="3">
                    <c:v>８回 (n=395)</c:v>
                  </c:pt>
                  <c:pt idx="4">
                    <c:v>９回 (n=293)</c:v>
                  </c:pt>
                  <c:pt idx="5">
                    <c:v>８回 (n=229)</c:v>
                  </c:pt>
                  <c:pt idx="6">
                    <c:v>９回 (n=406)</c:v>
                  </c:pt>
                  <c:pt idx="7">
                    <c:v>８回 (n=366)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'22'!$D$9:$D$16</c:f>
              <c:numCache>
                <c:formatCode>0.0</c:formatCode>
                <c:ptCount val="8"/>
                <c:pt idx="0">
                  <c:v>51</c:v>
                </c:pt>
                <c:pt idx="1">
                  <c:v>49</c:v>
                </c:pt>
                <c:pt idx="2">
                  <c:v>32.200000000000003</c:v>
                </c:pt>
                <c:pt idx="3">
                  <c:v>52.7</c:v>
                </c:pt>
                <c:pt idx="4">
                  <c:v>35.5</c:v>
                </c:pt>
                <c:pt idx="5">
                  <c:v>31.9</c:v>
                </c:pt>
                <c:pt idx="6">
                  <c:v>25.1</c:v>
                </c:pt>
                <c:pt idx="7">
                  <c:v>20.8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E2-4919-9A0F-0407192626ED}"/>
            </c:ext>
          </c:extLst>
        </c:ser>
        <c:ser>
          <c:idx val="1"/>
          <c:order val="1"/>
          <c:tx>
            <c:strRef>
              <c:f>'22'!$E$8</c:f>
              <c:strCache>
                <c:ptCount val="1"/>
                <c:pt idx="0">
                  <c:v>仕事そのものが面白いから、自分の活力になるから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'22'!$B$9:$C$16</c:f>
              <c:multiLvlStrCache>
                <c:ptCount val="8"/>
                <c:lvl>
                  <c:pt idx="0">
                    <c:v>９回 (n=549)</c:v>
                  </c:pt>
                  <c:pt idx="1">
                    <c:v>８回 (n=496)</c:v>
                  </c:pt>
                  <c:pt idx="2">
                    <c:v>９回 (n=301)</c:v>
                  </c:pt>
                  <c:pt idx="3">
                    <c:v>８回 (n=395)</c:v>
                  </c:pt>
                  <c:pt idx="4">
                    <c:v>９回 (n=293)</c:v>
                  </c:pt>
                  <c:pt idx="5">
                    <c:v>８回 (n=229)</c:v>
                  </c:pt>
                  <c:pt idx="6">
                    <c:v>９回 (n=406)</c:v>
                  </c:pt>
                  <c:pt idx="7">
                    <c:v>８回 (n=366)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'22'!$E$9:$E$16</c:f>
              <c:numCache>
                <c:formatCode>0.0</c:formatCode>
                <c:ptCount val="8"/>
                <c:pt idx="0">
                  <c:v>15.8</c:v>
                </c:pt>
                <c:pt idx="1">
                  <c:v>16.899999999999999</c:v>
                </c:pt>
                <c:pt idx="2">
                  <c:v>32.6</c:v>
                </c:pt>
                <c:pt idx="3">
                  <c:v>28.1</c:v>
                </c:pt>
                <c:pt idx="4">
                  <c:v>43.3</c:v>
                </c:pt>
                <c:pt idx="5">
                  <c:v>48.9</c:v>
                </c:pt>
                <c:pt idx="6">
                  <c:v>38.200000000000003</c:v>
                </c:pt>
                <c:pt idx="7">
                  <c:v>54.4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E2-4919-9A0F-0407192626ED}"/>
            </c:ext>
          </c:extLst>
        </c:ser>
        <c:ser>
          <c:idx val="2"/>
          <c:order val="2"/>
          <c:tx>
            <c:strRef>
              <c:f>'22'!$F$8</c:f>
              <c:strCache>
                <c:ptCount val="1"/>
                <c:pt idx="0">
                  <c:v>仕事を通じて友人や仲間を得ることができるから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-3.598971722365038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CE2-4919-9A0F-0407192626ED}"/>
                </c:ext>
              </c:extLst>
            </c:dLbl>
            <c:dLbl>
              <c:idx val="4"/>
              <c:layout>
                <c:manualLayout>
                  <c:x val="0"/>
                  <c:y val="-3.856041131105398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CE2-4919-9A0F-0407192626ED}"/>
                </c:ext>
              </c:extLst>
            </c:dLbl>
            <c:dLbl>
              <c:idx val="5"/>
              <c:layout>
                <c:manualLayout>
                  <c:x val="0"/>
                  <c:y val="-3.856041131105398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CE2-4919-9A0F-0407192626ED}"/>
                </c:ext>
              </c:extLst>
            </c:dLbl>
            <c:dLbl>
              <c:idx val="6"/>
              <c:layout>
                <c:manualLayout>
                  <c:x val="-3.5273368606701938E-3"/>
                  <c:y val="-4.412889905471318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CE2-4919-9A0F-0407192626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'22'!$B$9:$C$16</c:f>
              <c:multiLvlStrCache>
                <c:ptCount val="8"/>
                <c:lvl>
                  <c:pt idx="0">
                    <c:v>９回 (n=549)</c:v>
                  </c:pt>
                  <c:pt idx="1">
                    <c:v>８回 (n=496)</c:v>
                  </c:pt>
                  <c:pt idx="2">
                    <c:v>９回 (n=301)</c:v>
                  </c:pt>
                  <c:pt idx="3">
                    <c:v>８回 (n=395)</c:v>
                  </c:pt>
                  <c:pt idx="4">
                    <c:v>９回 (n=293)</c:v>
                  </c:pt>
                  <c:pt idx="5">
                    <c:v>８回 (n=229)</c:v>
                  </c:pt>
                  <c:pt idx="6">
                    <c:v>９回 (n=406)</c:v>
                  </c:pt>
                  <c:pt idx="7">
                    <c:v>８回 (n=366)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'22'!$F$9:$F$16</c:f>
              <c:numCache>
                <c:formatCode>0.0</c:formatCode>
                <c:ptCount val="8"/>
                <c:pt idx="0">
                  <c:v>6.9</c:v>
                </c:pt>
                <c:pt idx="1">
                  <c:v>7.1</c:v>
                </c:pt>
                <c:pt idx="2">
                  <c:v>1.3</c:v>
                </c:pt>
                <c:pt idx="3">
                  <c:v>2.8</c:v>
                </c:pt>
                <c:pt idx="4">
                  <c:v>0.3</c:v>
                </c:pt>
                <c:pt idx="5">
                  <c:v>0.9</c:v>
                </c:pt>
                <c:pt idx="6">
                  <c:v>0.7</c:v>
                </c:pt>
                <c:pt idx="7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CE2-4919-9A0F-0407192626ED}"/>
            </c:ext>
          </c:extLst>
        </c:ser>
        <c:ser>
          <c:idx val="3"/>
          <c:order val="3"/>
          <c:tx>
            <c:strRef>
              <c:f>'22'!$G$8</c:f>
              <c:strCache>
                <c:ptCount val="1"/>
                <c:pt idx="0">
                  <c:v>働くのは体によいから、老化を防ぐから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'22'!$B$9:$C$16</c:f>
              <c:multiLvlStrCache>
                <c:ptCount val="8"/>
                <c:lvl>
                  <c:pt idx="0">
                    <c:v>９回 (n=549)</c:v>
                  </c:pt>
                  <c:pt idx="1">
                    <c:v>８回 (n=496)</c:v>
                  </c:pt>
                  <c:pt idx="2">
                    <c:v>９回 (n=301)</c:v>
                  </c:pt>
                  <c:pt idx="3">
                    <c:v>８回 (n=395)</c:v>
                  </c:pt>
                  <c:pt idx="4">
                    <c:v>９回 (n=293)</c:v>
                  </c:pt>
                  <c:pt idx="5">
                    <c:v>８回 (n=229)</c:v>
                  </c:pt>
                  <c:pt idx="6">
                    <c:v>９回 (n=406)</c:v>
                  </c:pt>
                  <c:pt idx="7">
                    <c:v>８回 (n=366)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'22'!$G$9:$G$16</c:f>
              <c:numCache>
                <c:formatCode>0.0</c:formatCode>
                <c:ptCount val="8"/>
                <c:pt idx="0">
                  <c:v>23.1</c:v>
                </c:pt>
                <c:pt idx="1">
                  <c:v>24.8</c:v>
                </c:pt>
                <c:pt idx="2">
                  <c:v>24.6</c:v>
                </c:pt>
                <c:pt idx="3">
                  <c:v>14.9</c:v>
                </c:pt>
                <c:pt idx="4">
                  <c:v>18.100000000000001</c:v>
                </c:pt>
                <c:pt idx="5">
                  <c:v>14.8</c:v>
                </c:pt>
                <c:pt idx="6">
                  <c:v>17.7</c:v>
                </c:pt>
                <c:pt idx="7">
                  <c:v>16.899999999999999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CE2-4919-9A0F-0407192626ED}"/>
            </c:ext>
          </c:extLst>
        </c:ser>
        <c:ser>
          <c:idx val="4"/>
          <c:order val="4"/>
          <c:tx>
            <c:strRef>
              <c:f>'22'!$H$8</c:f>
              <c:strCache>
                <c:ptCount val="1"/>
                <c:pt idx="0">
                  <c:v>その他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3.341902313624676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CE2-4919-9A0F-0407192626ED}"/>
                </c:ext>
              </c:extLst>
            </c:dLbl>
            <c:dLbl>
              <c:idx val="1"/>
              <c:layout>
                <c:manualLayout>
                  <c:x val="-1.2933419081163168E-16"/>
                  <c:y val="-3.856041131105398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CE2-4919-9A0F-0407192626ED}"/>
                </c:ext>
              </c:extLst>
            </c:dLbl>
            <c:dLbl>
              <c:idx val="3"/>
              <c:layout>
                <c:manualLayout>
                  <c:x val="0"/>
                  <c:y val="-3.856041131105389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CE2-4919-9A0F-0407192626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'22'!$B$9:$C$16</c:f>
              <c:multiLvlStrCache>
                <c:ptCount val="8"/>
                <c:lvl>
                  <c:pt idx="0">
                    <c:v>９回 (n=549)</c:v>
                  </c:pt>
                  <c:pt idx="1">
                    <c:v>８回 (n=496)</c:v>
                  </c:pt>
                  <c:pt idx="2">
                    <c:v>９回 (n=301)</c:v>
                  </c:pt>
                  <c:pt idx="3">
                    <c:v>８回 (n=395)</c:v>
                  </c:pt>
                  <c:pt idx="4">
                    <c:v>９回 (n=293)</c:v>
                  </c:pt>
                  <c:pt idx="5">
                    <c:v>８回 (n=229)</c:v>
                  </c:pt>
                  <c:pt idx="6">
                    <c:v>９回 (n=406)</c:v>
                  </c:pt>
                  <c:pt idx="7">
                    <c:v>８回 (n=366)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'22'!$H$9:$H$16</c:f>
              <c:numCache>
                <c:formatCode>0.0</c:formatCode>
                <c:ptCount val="8"/>
                <c:pt idx="0">
                  <c:v>1.8</c:v>
                </c:pt>
                <c:pt idx="1">
                  <c:v>2.2000000000000002</c:v>
                </c:pt>
                <c:pt idx="2">
                  <c:v>8.3000000000000007</c:v>
                </c:pt>
                <c:pt idx="3">
                  <c:v>1.5</c:v>
                </c:pt>
                <c:pt idx="4">
                  <c:v>2.7</c:v>
                </c:pt>
                <c:pt idx="5">
                  <c:v>3.1</c:v>
                </c:pt>
                <c:pt idx="6">
                  <c:v>3.4</c:v>
                </c:pt>
                <c:pt idx="7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CE2-4919-9A0F-0407192626ED}"/>
            </c:ext>
          </c:extLst>
        </c:ser>
        <c:ser>
          <c:idx val="5"/>
          <c:order val="5"/>
          <c:tx>
            <c:strRef>
              <c:f>'22'!$I$8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1209064175093349E-2"/>
                  <c:y val="2.383258173549496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CE2-4919-9A0F-0407192626ED}"/>
                </c:ext>
              </c:extLst>
            </c:dLbl>
            <c:dLbl>
              <c:idx val="1"/>
              <c:layout>
                <c:manualLayout>
                  <c:x val="1.4139376116728899E-2"/>
                  <c:y val="4.766516347098992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CE2-4919-9A0F-0407192626ED}"/>
                </c:ext>
              </c:extLst>
            </c:dLbl>
            <c:dLbl>
              <c:idx val="2"/>
              <c:layout>
                <c:manualLayout>
                  <c:x val="1.7674220145911124E-2"/>
                  <c:y val="4.766516347098992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CE2-4919-9A0F-0407192626ED}"/>
                </c:ext>
              </c:extLst>
            </c:dLbl>
            <c:dLbl>
              <c:idx val="3"/>
              <c:layout>
                <c:manualLayout>
                  <c:x val="1.5906798131320014E-2"/>
                  <c:y val="4.766516347098992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CE2-4919-9A0F-0407192626ED}"/>
                </c:ext>
              </c:extLst>
            </c:dLbl>
            <c:dLbl>
              <c:idx val="4"/>
              <c:layout>
                <c:manualLayout>
                  <c:x val="1.415064865083758E-2"/>
                  <c:y val="-2.56412198628660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CE2-4919-9A0F-0407192626ED}"/>
                </c:ext>
              </c:extLst>
            </c:dLbl>
            <c:dLbl>
              <c:idx val="5"/>
              <c:layout>
                <c:manualLayout>
                  <c:x val="1.7681735168650202E-2"/>
                  <c:y val="-2.13379987729064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CE2-4919-9A0F-0407192626ED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CE2-4919-9A0F-0407192626ED}"/>
                </c:ext>
              </c:extLst>
            </c:dLbl>
            <c:dLbl>
              <c:idx val="7"/>
              <c:layout>
                <c:manualLayout>
                  <c:x val="1.5906798131320014E-2"/>
                  <c:y val="9.5330326941979853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CE2-4919-9A0F-0407192626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'22'!$B$9:$C$16</c:f>
              <c:multiLvlStrCache>
                <c:ptCount val="8"/>
                <c:lvl>
                  <c:pt idx="0">
                    <c:v>９回 (n=549)</c:v>
                  </c:pt>
                  <c:pt idx="1">
                    <c:v>８回 (n=496)</c:v>
                  </c:pt>
                  <c:pt idx="2">
                    <c:v>９回 (n=301)</c:v>
                  </c:pt>
                  <c:pt idx="3">
                    <c:v>８回 (n=395)</c:v>
                  </c:pt>
                  <c:pt idx="4">
                    <c:v>９回 (n=293)</c:v>
                  </c:pt>
                  <c:pt idx="5">
                    <c:v>８回 (n=229)</c:v>
                  </c:pt>
                  <c:pt idx="6">
                    <c:v>９回 (n=406)</c:v>
                  </c:pt>
                  <c:pt idx="7">
                    <c:v>８回 (n=366)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'22'!$I$9:$I$16</c:f>
              <c:numCache>
                <c:formatCode>0.0</c:formatCode>
                <c:ptCount val="8"/>
                <c:pt idx="0">
                  <c:v>1.3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0.4</c:v>
                </c:pt>
                <c:pt idx="6">
                  <c:v>14.8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3CE2-4919-9A0F-0407192626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428337216"/>
        <c:axId val="428338896"/>
      </c:barChart>
      <c:catAx>
        <c:axId val="4283372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338896"/>
        <c:crosses val="autoZero"/>
        <c:auto val="1"/>
        <c:lblAlgn val="ctr"/>
        <c:lblOffset val="100"/>
        <c:noMultiLvlLbl val="0"/>
      </c:catAx>
      <c:valAx>
        <c:axId val="428338896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in"/>
        <c:minorTickMark val="none"/>
        <c:tickLblPos val="nextTo"/>
        <c:spPr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337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768376175200323"/>
          <c:y val="0.8528628608923885"/>
          <c:w val="0.8181420378008305"/>
          <c:h val="0.145053805774278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7812F-A692-4331-A0E8-D6BADDB4612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B6014-AA19-47F7-834D-1FB0E16BCC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874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7812F-A692-4331-A0E8-D6BADDB4612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B6014-AA19-47F7-834D-1FB0E16BCC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756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7812F-A692-4331-A0E8-D6BADDB4612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B6014-AA19-47F7-834D-1FB0E16BCC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587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6715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5791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5953257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0466163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082975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20202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23395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7812F-A692-4331-A0E8-D6BADDB4612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B6014-AA19-47F7-834D-1FB0E16BCC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45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7812F-A692-4331-A0E8-D6BADDB4612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B6014-AA19-47F7-834D-1FB0E16BCC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735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7812F-A692-4331-A0E8-D6BADDB4612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B6014-AA19-47F7-834D-1FB0E16BCC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140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7812F-A692-4331-A0E8-D6BADDB4612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B6014-AA19-47F7-834D-1FB0E16BCC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304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7812F-A692-4331-A0E8-D6BADDB4612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B6014-AA19-47F7-834D-1FB0E16BCC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937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7812F-A692-4331-A0E8-D6BADDB4612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B6014-AA19-47F7-834D-1FB0E16BCC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774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7812F-A692-4331-A0E8-D6BADDB4612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B6014-AA19-47F7-834D-1FB0E16BCC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858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7812F-A692-4331-A0E8-D6BADDB4612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B6014-AA19-47F7-834D-1FB0E16BCC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848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7812F-A692-4331-A0E8-D6BADDB4612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B6014-AA19-47F7-834D-1FB0E16BCC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5921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942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A9CAFAFE-8D11-9242-A257-B9E1F7E441F2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04775" y="942974"/>
          <a:ext cx="8896350" cy="5562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974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2022-09-14T08:44:22Z</dcterms:created>
  <dcterms:modified xsi:type="dcterms:W3CDTF">2022-09-14T08:44:22Z</dcterms:modified>
</cp:coreProperties>
</file>