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1.xml"/><Relationship Id="rId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_____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ja-JP" altLang="en-US" sz="1400" b="0" i="0" u="none" strike="noStrike" baseline="0" dirty="0">
                <a:effectLst/>
              </a:rPr>
              <a:t>就労の継続を希望する理由（就労意向者）（第８回比較）</a:t>
            </a:r>
            <a:r>
              <a:rPr lang="ja-JP" altLang="en-US" sz="1400" b="0" i="0" u="none" strike="noStrike" baseline="0" dirty="0"/>
              <a:t> </a:t>
            </a:r>
            <a:endParaRPr lang="ja-JP" altLang="en-US" dirty="0"/>
          </a:p>
        </c:rich>
      </c:tx>
      <c:layout>
        <c:manualLayout>
          <c:xMode val="edge"/>
          <c:yMode val="edge"/>
          <c:x val="0.21075837742504408"/>
          <c:y val="1.25000506042143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title>
    <c:autoTitleDeleted val="0"/>
    <c:plotArea>
      <c:layout>
        <c:manualLayout>
          <c:layoutTarget val="inner"/>
          <c:xMode val="edge"/>
          <c:yMode val="edge"/>
          <c:x val="0.16479412295685261"/>
          <c:y val="0.14445014827691993"/>
          <c:w val="0.79806746378924853"/>
          <c:h val="0.67632784538296364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'22'!$D$8</c:f>
              <c:strCache>
                <c:ptCount val="1"/>
                <c:pt idx="0">
                  <c:v>収入がほしいから</c:v>
                </c:pt>
              </c:strCache>
            </c:strRef>
          </c:tx>
          <c:spPr>
            <a:solidFill>
              <a:srgbClr val="2A315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'22'!$B$9:$C$16</c:f>
              <c:multiLvlStrCache>
                <c:ptCount val="8"/>
                <c:lvl>
                  <c:pt idx="0">
                    <c:v>９回 (n=549)</c:v>
                  </c:pt>
                  <c:pt idx="1">
                    <c:v>８回 (n=496)</c:v>
                  </c:pt>
                  <c:pt idx="2">
                    <c:v>９回 (n=301)</c:v>
                  </c:pt>
                  <c:pt idx="3">
                    <c:v>８回 (n=395)</c:v>
                  </c:pt>
                  <c:pt idx="4">
                    <c:v>９回 (n=293)</c:v>
                  </c:pt>
                  <c:pt idx="5">
                    <c:v>８回 (n=229)</c:v>
                  </c:pt>
                  <c:pt idx="6">
                    <c:v>９回 (n=406)</c:v>
                  </c:pt>
                  <c:pt idx="7">
                    <c:v>８回 (n=366)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'22'!$D$9:$D$16</c:f>
              <c:numCache>
                <c:formatCode>0.0</c:formatCode>
                <c:ptCount val="8"/>
                <c:pt idx="0">
                  <c:v>51</c:v>
                </c:pt>
                <c:pt idx="1">
                  <c:v>49</c:v>
                </c:pt>
                <c:pt idx="2">
                  <c:v>32.200000000000003</c:v>
                </c:pt>
                <c:pt idx="3">
                  <c:v>52.7</c:v>
                </c:pt>
                <c:pt idx="4">
                  <c:v>35.5</c:v>
                </c:pt>
                <c:pt idx="5">
                  <c:v>31.9</c:v>
                </c:pt>
                <c:pt idx="6">
                  <c:v>25.1</c:v>
                </c:pt>
                <c:pt idx="7">
                  <c:v>20.8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E2-4919-9A0F-0407192626ED}"/>
            </c:ext>
          </c:extLst>
        </c:ser>
        <c:ser>
          <c:idx val="1"/>
          <c:order val="1"/>
          <c:tx>
            <c:strRef>
              <c:f>'22'!$E$8</c:f>
              <c:strCache>
                <c:ptCount val="1"/>
                <c:pt idx="0">
                  <c:v>仕事そのものが面白いから、自分の活力になるから</c:v>
                </c:pt>
              </c:strCache>
            </c:strRef>
          </c:tx>
          <c:spPr>
            <a:solidFill>
              <a:srgbClr val="00468B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'22'!$B$9:$C$16</c:f>
              <c:multiLvlStrCache>
                <c:ptCount val="8"/>
                <c:lvl>
                  <c:pt idx="0">
                    <c:v>９回 (n=549)</c:v>
                  </c:pt>
                  <c:pt idx="1">
                    <c:v>８回 (n=496)</c:v>
                  </c:pt>
                  <c:pt idx="2">
                    <c:v>９回 (n=301)</c:v>
                  </c:pt>
                  <c:pt idx="3">
                    <c:v>８回 (n=395)</c:v>
                  </c:pt>
                  <c:pt idx="4">
                    <c:v>９回 (n=293)</c:v>
                  </c:pt>
                  <c:pt idx="5">
                    <c:v>８回 (n=229)</c:v>
                  </c:pt>
                  <c:pt idx="6">
                    <c:v>９回 (n=406)</c:v>
                  </c:pt>
                  <c:pt idx="7">
                    <c:v>８回 (n=366)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'22'!$E$9:$E$16</c:f>
              <c:numCache>
                <c:formatCode>0.0</c:formatCode>
                <c:ptCount val="8"/>
                <c:pt idx="0">
                  <c:v>15.8</c:v>
                </c:pt>
                <c:pt idx="1">
                  <c:v>16.899999999999999</c:v>
                </c:pt>
                <c:pt idx="2">
                  <c:v>32.6</c:v>
                </c:pt>
                <c:pt idx="3">
                  <c:v>28.1</c:v>
                </c:pt>
                <c:pt idx="4">
                  <c:v>43.3</c:v>
                </c:pt>
                <c:pt idx="5">
                  <c:v>48.9</c:v>
                </c:pt>
                <c:pt idx="6">
                  <c:v>38.200000000000003</c:v>
                </c:pt>
                <c:pt idx="7">
                  <c:v>54.4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CE2-4919-9A0F-0407192626ED}"/>
            </c:ext>
          </c:extLst>
        </c:ser>
        <c:ser>
          <c:idx val="2"/>
          <c:order val="2"/>
          <c:tx>
            <c:strRef>
              <c:f>'22'!$F$8</c:f>
              <c:strCache>
                <c:ptCount val="1"/>
                <c:pt idx="0">
                  <c:v>仕事を通じて友人や仲間を得ることができるから</c:v>
                </c:pt>
              </c:strCache>
            </c:strRef>
          </c:tx>
          <c:spPr>
            <a:solidFill>
              <a:srgbClr val="0071BC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0"/>
                  <c:y val="-3.5989717223650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3CE2-4919-9A0F-0407192626ED}"/>
                </c:ext>
              </c:extLst>
            </c:dLbl>
            <c:dLbl>
              <c:idx val="4"/>
              <c:layout>
                <c:manualLayout>
                  <c:x val="0"/>
                  <c:y val="-3.85604113110539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3CE2-4919-9A0F-0407192626ED}"/>
                </c:ext>
              </c:extLst>
            </c:dLbl>
            <c:dLbl>
              <c:idx val="5"/>
              <c:layout>
                <c:manualLayout>
                  <c:x val="0"/>
                  <c:y val="-3.85604113110539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3CE2-4919-9A0F-0407192626ED}"/>
                </c:ext>
              </c:extLst>
            </c:dLbl>
            <c:dLbl>
              <c:idx val="6"/>
              <c:layout>
                <c:manualLayout>
                  <c:x val="-3.5273368606701938E-3"/>
                  <c:y val="-4.4128899054713185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3CE2-4919-9A0F-0407192626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'22'!$B$9:$C$16</c:f>
              <c:multiLvlStrCache>
                <c:ptCount val="8"/>
                <c:lvl>
                  <c:pt idx="0">
                    <c:v>９回 (n=549)</c:v>
                  </c:pt>
                  <c:pt idx="1">
                    <c:v>８回 (n=496)</c:v>
                  </c:pt>
                  <c:pt idx="2">
                    <c:v>９回 (n=301)</c:v>
                  </c:pt>
                  <c:pt idx="3">
                    <c:v>８回 (n=395)</c:v>
                  </c:pt>
                  <c:pt idx="4">
                    <c:v>９回 (n=293)</c:v>
                  </c:pt>
                  <c:pt idx="5">
                    <c:v>８回 (n=229)</c:v>
                  </c:pt>
                  <c:pt idx="6">
                    <c:v>９回 (n=406)</c:v>
                  </c:pt>
                  <c:pt idx="7">
                    <c:v>８回 (n=366)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'22'!$F$9:$F$16</c:f>
              <c:numCache>
                <c:formatCode>0.0</c:formatCode>
                <c:ptCount val="8"/>
                <c:pt idx="0">
                  <c:v>6.9</c:v>
                </c:pt>
                <c:pt idx="1">
                  <c:v>7.1</c:v>
                </c:pt>
                <c:pt idx="2">
                  <c:v>1.3</c:v>
                </c:pt>
                <c:pt idx="3">
                  <c:v>2.8</c:v>
                </c:pt>
                <c:pt idx="4">
                  <c:v>0.3</c:v>
                </c:pt>
                <c:pt idx="5">
                  <c:v>0.9</c:v>
                </c:pt>
                <c:pt idx="6">
                  <c:v>0.7</c:v>
                </c:pt>
                <c:pt idx="7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CE2-4919-9A0F-0407192626ED}"/>
            </c:ext>
          </c:extLst>
        </c:ser>
        <c:ser>
          <c:idx val="3"/>
          <c:order val="3"/>
          <c:tx>
            <c:strRef>
              <c:f>'22'!$G$8</c:f>
              <c:strCache>
                <c:ptCount val="1"/>
                <c:pt idx="0">
                  <c:v>働くのは体によいから、老化を防ぐから</c:v>
                </c:pt>
              </c:strCache>
            </c:strRef>
          </c:tx>
          <c:spPr>
            <a:solidFill>
              <a:srgbClr val="6D89FF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'22'!$B$9:$C$16</c:f>
              <c:multiLvlStrCache>
                <c:ptCount val="8"/>
                <c:lvl>
                  <c:pt idx="0">
                    <c:v>９回 (n=549)</c:v>
                  </c:pt>
                  <c:pt idx="1">
                    <c:v>８回 (n=496)</c:v>
                  </c:pt>
                  <c:pt idx="2">
                    <c:v>９回 (n=301)</c:v>
                  </c:pt>
                  <c:pt idx="3">
                    <c:v>８回 (n=395)</c:v>
                  </c:pt>
                  <c:pt idx="4">
                    <c:v>９回 (n=293)</c:v>
                  </c:pt>
                  <c:pt idx="5">
                    <c:v>８回 (n=229)</c:v>
                  </c:pt>
                  <c:pt idx="6">
                    <c:v>９回 (n=406)</c:v>
                  </c:pt>
                  <c:pt idx="7">
                    <c:v>８回 (n=366)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'22'!$G$9:$G$16</c:f>
              <c:numCache>
                <c:formatCode>0.0</c:formatCode>
                <c:ptCount val="8"/>
                <c:pt idx="0">
                  <c:v>23.1</c:v>
                </c:pt>
                <c:pt idx="1">
                  <c:v>24.8</c:v>
                </c:pt>
                <c:pt idx="2">
                  <c:v>24.6</c:v>
                </c:pt>
                <c:pt idx="3">
                  <c:v>14.9</c:v>
                </c:pt>
                <c:pt idx="4">
                  <c:v>18.100000000000001</c:v>
                </c:pt>
                <c:pt idx="5">
                  <c:v>14.8</c:v>
                </c:pt>
                <c:pt idx="6">
                  <c:v>17.7</c:v>
                </c:pt>
                <c:pt idx="7">
                  <c:v>16.899999999999999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CE2-4919-9A0F-0407192626ED}"/>
            </c:ext>
          </c:extLst>
        </c:ser>
        <c:ser>
          <c:idx val="4"/>
          <c:order val="4"/>
          <c:tx>
            <c:strRef>
              <c:f>'22'!$H$8</c:f>
              <c:strCache>
                <c:ptCount val="1"/>
                <c:pt idx="0">
                  <c:v>その他</c:v>
                </c:pt>
              </c:strCache>
            </c:strRef>
          </c:tx>
          <c:spPr>
            <a:solidFill>
              <a:srgbClr val="71B2FF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3.3419023136246763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3CE2-4919-9A0F-0407192626ED}"/>
                </c:ext>
              </c:extLst>
            </c:dLbl>
            <c:dLbl>
              <c:idx val="1"/>
              <c:layout>
                <c:manualLayout>
                  <c:x val="-1.2933419081163168E-16"/>
                  <c:y val="-3.856041131105398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3CE2-4919-9A0F-0407192626ED}"/>
                </c:ext>
              </c:extLst>
            </c:dLbl>
            <c:dLbl>
              <c:idx val="3"/>
              <c:layout>
                <c:manualLayout>
                  <c:x val="0"/>
                  <c:y val="-3.85604113110538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3CE2-4919-9A0F-0407192626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'22'!$B$9:$C$16</c:f>
              <c:multiLvlStrCache>
                <c:ptCount val="8"/>
                <c:lvl>
                  <c:pt idx="0">
                    <c:v>９回 (n=549)</c:v>
                  </c:pt>
                  <c:pt idx="1">
                    <c:v>８回 (n=496)</c:v>
                  </c:pt>
                  <c:pt idx="2">
                    <c:v>９回 (n=301)</c:v>
                  </c:pt>
                  <c:pt idx="3">
                    <c:v>８回 (n=395)</c:v>
                  </c:pt>
                  <c:pt idx="4">
                    <c:v>９回 (n=293)</c:v>
                  </c:pt>
                  <c:pt idx="5">
                    <c:v>８回 (n=229)</c:v>
                  </c:pt>
                  <c:pt idx="6">
                    <c:v>９回 (n=406)</c:v>
                  </c:pt>
                  <c:pt idx="7">
                    <c:v>８回 (n=366)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'22'!$H$9:$H$16</c:f>
              <c:numCache>
                <c:formatCode>0.0</c:formatCode>
                <c:ptCount val="8"/>
                <c:pt idx="0">
                  <c:v>1.8</c:v>
                </c:pt>
                <c:pt idx="1">
                  <c:v>2.2000000000000002</c:v>
                </c:pt>
                <c:pt idx="2">
                  <c:v>8.3000000000000007</c:v>
                </c:pt>
                <c:pt idx="3">
                  <c:v>1.5</c:v>
                </c:pt>
                <c:pt idx="4">
                  <c:v>2.7</c:v>
                </c:pt>
                <c:pt idx="5">
                  <c:v>3.1</c:v>
                </c:pt>
                <c:pt idx="6">
                  <c:v>3.4</c:v>
                </c:pt>
                <c:pt idx="7">
                  <c:v>4.9000000000000004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3CE2-4919-9A0F-0407192626ED}"/>
            </c:ext>
          </c:extLst>
        </c:ser>
        <c:ser>
          <c:idx val="5"/>
          <c:order val="5"/>
          <c:tx>
            <c:strRef>
              <c:f>'22'!$I$8</c:f>
              <c:strCache>
                <c:ptCount val="1"/>
                <c:pt idx="0">
                  <c:v>無回答</c:v>
                </c:pt>
              </c:strCache>
            </c:strRef>
          </c:tx>
          <c:spPr>
            <a:solidFill>
              <a:srgbClr val="6475BC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1209064175093349E-2"/>
                  <c:y val="2.383258173549496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3CE2-4919-9A0F-0407192626ED}"/>
                </c:ext>
              </c:extLst>
            </c:dLbl>
            <c:dLbl>
              <c:idx val="1"/>
              <c:layout>
                <c:manualLayout>
                  <c:x val="1.4139376116728899E-2"/>
                  <c:y val="4.766516347098992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3CE2-4919-9A0F-0407192626ED}"/>
                </c:ext>
              </c:extLst>
            </c:dLbl>
            <c:dLbl>
              <c:idx val="2"/>
              <c:layout>
                <c:manualLayout>
                  <c:x val="1.7674220145911124E-2"/>
                  <c:y val="4.766516347098992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3CE2-4919-9A0F-0407192626ED}"/>
                </c:ext>
              </c:extLst>
            </c:dLbl>
            <c:dLbl>
              <c:idx val="3"/>
              <c:layout>
                <c:manualLayout>
                  <c:x val="1.5906798131320014E-2"/>
                  <c:y val="4.766516347098992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3CE2-4919-9A0F-0407192626ED}"/>
                </c:ext>
              </c:extLst>
            </c:dLbl>
            <c:dLbl>
              <c:idx val="4"/>
              <c:layout>
                <c:manualLayout>
                  <c:x val="1.415064865083758E-2"/>
                  <c:y val="-2.564121986286604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3CE2-4919-9A0F-0407192626ED}"/>
                </c:ext>
              </c:extLst>
            </c:dLbl>
            <c:dLbl>
              <c:idx val="5"/>
              <c:layout>
                <c:manualLayout>
                  <c:x val="1.7681735168650202E-2"/>
                  <c:y val="-2.13379987729064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3CE2-4919-9A0F-0407192626ED}"/>
                </c:ext>
              </c:extLst>
            </c:dLbl>
            <c:dLbl>
              <c:idx val="6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bg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3CE2-4919-9A0F-0407192626ED}"/>
                </c:ext>
              </c:extLst>
            </c:dLbl>
            <c:dLbl>
              <c:idx val="7"/>
              <c:layout>
                <c:manualLayout>
                  <c:x val="1.5906798131320014E-2"/>
                  <c:y val="9.5330326941979853E-17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3CE2-4919-9A0F-0407192626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multiLvlStrRef>
              <c:f>'22'!$B$9:$C$16</c:f>
              <c:multiLvlStrCache>
                <c:ptCount val="8"/>
                <c:lvl>
                  <c:pt idx="0">
                    <c:v>９回 (n=549)</c:v>
                  </c:pt>
                  <c:pt idx="1">
                    <c:v>８回 (n=496)</c:v>
                  </c:pt>
                  <c:pt idx="2">
                    <c:v>９回 (n=301)</c:v>
                  </c:pt>
                  <c:pt idx="3">
                    <c:v>８回 (n=395)</c:v>
                  </c:pt>
                  <c:pt idx="4">
                    <c:v>９回 (n=293)</c:v>
                  </c:pt>
                  <c:pt idx="5">
                    <c:v>８回 (n=229)</c:v>
                  </c:pt>
                  <c:pt idx="6">
                    <c:v>９回 (n=406)</c:v>
                  </c:pt>
                  <c:pt idx="7">
                    <c:v>８回 (n=366)</c:v>
                  </c:pt>
                </c:lvl>
                <c:lvl>
                  <c:pt idx="0">
                    <c:v>日本</c:v>
                  </c:pt>
                  <c:pt idx="2">
                    <c:v>アメリカ</c:v>
                  </c:pt>
                  <c:pt idx="4">
                    <c:v>ドイツ</c:v>
                  </c:pt>
                  <c:pt idx="6">
                    <c:v>スウェーデン</c:v>
                  </c:pt>
                </c:lvl>
              </c:multiLvlStrCache>
            </c:multiLvlStrRef>
          </c:cat>
          <c:val>
            <c:numRef>
              <c:f>'22'!$I$9:$I$16</c:f>
              <c:numCache>
                <c:formatCode>0.0</c:formatCode>
                <c:ptCount val="8"/>
                <c:pt idx="0">
                  <c:v>1.3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0.4</c:v>
                </c:pt>
                <c:pt idx="6">
                  <c:v>14.8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3CE2-4919-9A0F-0407192626E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100"/>
        <c:axId val="428337216"/>
        <c:axId val="428338896"/>
      </c:barChart>
      <c:catAx>
        <c:axId val="42833721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8896"/>
        <c:crosses val="autoZero"/>
        <c:auto val="1"/>
        <c:lblAlgn val="ctr"/>
        <c:lblOffset val="100"/>
        <c:noMultiLvlLbl val="0"/>
      </c:catAx>
      <c:valAx>
        <c:axId val="428338896"/>
        <c:scaling>
          <c:orientation val="minMax"/>
        </c:scaling>
        <c:delete val="0"/>
        <c:axPos val="t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0%" sourceLinked="1"/>
        <c:majorTickMark val="in"/>
        <c:minorTickMark val="none"/>
        <c:tickLblPos val="nextTo"/>
        <c:spPr>
          <a:noFill/>
          <a:ln>
            <a:solidFill>
              <a:schemeClr val="tx1">
                <a:lumMod val="65000"/>
                <a:lumOff val="3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283372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0768376175200323"/>
          <c:y val="0.8528628608923885"/>
          <c:w val="0.8181420378008305"/>
          <c:h val="0.1450538057742782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58740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756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879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Grp="1" noChangeArrowheads="1"/>
          </p:cNvSpPr>
          <p:nvPr>
            <p:ph type="ctrTitle"/>
          </p:nvPr>
        </p:nvSpPr>
        <p:spPr>
          <a:xfrm>
            <a:off x="3581400" y="1066800"/>
            <a:ext cx="5181600" cy="2209800"/>
          </a:xfrm>
        </p:spPr>
        <p:txBody>
          <a:bodyPr/>
          <a:lstStyle>
            <a:lvl1pPr algn="r">
              <a:defRPr sz="1500"/>
            </a:lvl1pPr>
          </a:lstStyle>
          <a:p>
            <a:pPr lvl="0"/>
            <a:r>
              <a:rPr lang="ja-JP" altLang="en-US" noProof="0" dirty="0"/>
              <a:t>マスター タイトルの書式設定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410200" y="5949950"/>
            <a:ext cx="3352800" cy="755650"/>
          </a:xfr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r">
              <a:buFont typeface="Wingdings" pitchFamily="2" charset="2"/>
              <a:buNone/>
              <a:defRPr sz="1050"/>
            </a:lvl1pPr>
          </a:lstStyle>
          <a:p>
            <a:pPr lvl="0"/>
            <a:r>
              <a:rPr lang="ja-JP" altLang="en-US" noProof="0"/>
              <a:t>マスター サブタイトルの書式設定</a:t>
            </a:r>
          </a:p>
        </p:txBody>
      </p:sp>
      <p:sp>
        <p:nvSpPr>
          <p:cNvPr id="4" name="正方形/長方形 3"/>
          <p:cNvSpPr/>
          <p:nvPr userDrawn="1"/>
        </p:nvSpPr>
        <p:spPr bwMode="auto">
          <a:xfrm>
            <a:off x="0" y="0"/>
            <a:ext cx="1277634" cy="6858000"/>
          </a:xfrm>
          <a:prstGeom prst="rect">
            <a:avLst/>
          </a:prstGeom>
          <a:solidFill>
            <a:srgbClr val="6475B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" name="正方形/長方形 8"/>
          <p:cNvSpPr/>
          <p:nvPr userDrawn="1"/>
        </p:nvSpPr>
        <p:spPr bwMode="auto">
          <a:xfrm>
            <a:off x="1277857" y="0"/>
            <a:ext cx="323813" cy="6858000"/>
          </a:xfrm>
          <a:prstGeom prst="rect">
            <a:avLst/>
          </a:prstGeom>
          <a:solidFill>
            <a:srgbClr val="2A315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grpSp>
        <p:nvGrpSpPr>
          <p:cNvPr id="13" name="グループ化 12"/>
          <p:cNvGrpSpPr/>
          <p:nvPr userDrawn="1"/>
        </p:nvGrpSpPr>
        <p:grpSpPr>
          <a:xfrm>
            <a:off x="6178" y="4118254"/>
            <a:ext cx="1763420" cy="1852619"/>
            <a:chOff x="7680176" y="-2419200"/>
            <a:chExt cx="2765193" cy="1852619"/>
          </a:xfrm>
        </p:grpSpPr>
        <p:sp>
          <p:nvSpPr>
            <p:cNvPr id="5" name="正方形/長方形 4"/>
            <p:cNvSpPr/>
            <p:nvPr userDrawn="1"/>
          </p:nvSpPr>
          <p:spPr bwMode="auto">
            <a:xfrm>
              <a:off x="7680176" y="-2328396"/>
              <a:ext cx="2533847" cy="1761815"/>
            </a:xfrm>
            <a:prstGeom prst="rect">
              <a:avLst/>
            </a:prstGeom>
            <a:noFill/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6858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900" b="1" i="0" u="none" strike="noStrike" cap="none" normalizeH="0" baseline="0">
                <a:ln>
                  <a:noFill/>
                </a:ln>
                <a:solidFill>
                  <a:schemeClr val="tx1">
                    <a:alpha val="4000"/>
                  </a:schemeClr>
                </a:solidFill>
                <a:effectLst/>
                <a:latin typeface="Times New Roman" pitchFamily="18" charset="0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7" name="テキスト ボックス 6"/>
            <p:cNvSpPr txBox="1"/>
            <p:nvPr userDrawn="1"/>
          </p:nvSpPr>
          <p:spPr>
            <a:xfrm>
              <a:off x="8240748" y="-2419200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9.58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4" name="テキスト ボックス 13"/>
            <p:cNvSpPr txBox="1"/>
            <p:nvPr userDrawn="1"/>
          </p:nvSpPr>
          <p:spPr>
            <a:xfrm>
              <a:off x="7680176" y="-220367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9.65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5" name="テキスト ボックス 14"/>
            <p:cNvSpPr txBox="1"/>
            <p:nvPr userDrawn="1"/>
          </p:nvSpPr>
          <p:spPr>
            <a:xfrm>
              <a:off x="8115608" y="-1965834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7.23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6" name="テキスト ボックス 15"/>
            <p:cNvSpPr txBox="1"/>
            <p:nvPr userDrawn="1"/>
          </p:nvSpPr>
          <p:spPr>
            <a:xfrm>
              <a:off x="7960460" y="-1739877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6.59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7" name="テキスト ボックス 16"/>
            <p:cNvSpPr txBox="1"/>
            <p:nvPr userDrawn="1"/>
          </p:nvSpPr>
          <p:spPr>
            <a:xfrm>
              <a:off x="8474436" y="-152809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7.35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8" name="テキスト ボックス 17"/>
            <p:cNvSpPr txBox="1"/>
            <p:nvPr userDrawn="1"/>
          </p:nvSpPr>
          <p:spPr>
            <a:xfrm>
              <a:off x="9023020" y="-1746298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8.21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テキスト ボックス 18"/>
            <p:cNvSpPr txBox="1"/>
            <p:nvPr userDrawn="1"/>
          </p:nvSpPr>
          <p:spPr>
            <a:xfrm>
              <a:off x="9191893" y="-1939242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9.44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0" name="テキスト ボックス 19"/>
            <p:cNvSpPr txBox="1"/>
            <p:nvPr userDrawn="1"/>
          </p:nvSpPr>
          <p:spPr>
            <a:xfrm>
              <a:off x="8587555" y="-215837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テキスト ボックス 20"/>
            <p:cNvSpPr txBox="1"/>
            <p:nvPr userDrawn="1"/>
          </p:nvSpPr>
          <p:spPr>
            <a:xfrm>
              <a:off x="9098349" y="-239009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5.68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2" name="テキスト ボックス 21"/>
            <p:cNvSpPr txBox="1"/>
            <p:nvPr userDrawn="1"/>
          </p:nvSpPr>
          <p:spPr>
            <a:xfrm>
              <a:off x="7812268" y="-132276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8.43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3" name="テキスト ボックス 22"/>
            <p:cNvSpPr txBox="1"/>
            <p:nvPr userDrawn="1"/>
          </p:nvSpPr>
          <p:spPr>
            <a:xfrm>
              <a:off x="8147834" y="-1088013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4.22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4" name="テキスト ボックス 23"/>
            <p:cNvSpPr txBox="1"/>
            <p:nvPr userDrawn="1"/>
          </p:nvSpPr>
          <p:spPr>
            <a:xfrm>
              <a:off x="8754184" y="-1206881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6.35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5" name="テキスト ボックス 24"/>
            <p:cNvSpPr txBox="1"/>
            <p:nvPr userDrawn="1"/>
          </p:nvSpPr>
          <p:spPr>
            <a:xfrm>
              <a:off x="9311212" y="-1375675"/>
              <a:ext cx="1134157" cy="461665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kumimoji="1" lang="en-US" altLang="ja-JP" sz="2400" b="1" dirty="0">
                  <a:solidFill>
                    <a:schemeClr val="tx1">
                      <a:alpha val="4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9.76</a:t>
              </a:r>
              <a:endParaRPr kumimoji="1" lang="ja-JP" altLang="en-US" sz="2400" b="1" dirty="0">
                <a:solidFill>
                  <a:schemeClr val="tx1">
                    <a:alpha val="4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27" name="直線コネクタ 26"/>
          <p:cNvCxnSpPr/>
          <p:nvPr userDrawn="1"/>
        </p:nvCxnSpPr>
        <p:spPr bwMode="auto">
          <a:xfrm>
            <a:off x="0" y="4147358"/>
            <a:ext cx="1601670" cy="1722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直線コネクタ 30"/>
          <p:cNvCxnSpPr/>
          <p:nvPr userDrawn="1"/>
        </p:nvCxnSpPr>
        <p:spPr bwMode="auto">
          <a:xfrm>
            <a:off x="0" y="5949951"/>
            <a:ext cx="1622064" cy="5251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直線コネクタ 31"/>
          <p:cNvCxnSpPr/>
          <p:nvPr userDrawn="1"/>
        </p:nvCxnSpPr>
        <p:spPr bwMode="auto">
          <a:xfrm>
            <a:off x="0" y="6237312"/>
            <a:ext cx="1647340" cy="0"/>
          </a:xfrm>
          <a:prstGeom prst="line">
            <a:avLst/>
          </a:prstGeom>
          <a:noFill/>
          <a:ln w="2857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6" name="図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095625" y="4327965"/>
            <a:ext cx="6048375" cy="1524000"/>
          </a:xfrm>
          <a:prstGeom prst="rect">
            <a:avLst/>
          </a:prstGeom>
        </p:spPr>
      </p:pic>
      <p:pic>
        <p:nvPicPr>
          <p:cNvPr id="28" name="図 2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6159" y="148905"/>
            <a:ext cx="1228103" cy="474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867159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57917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953000" y="1981200"/>
            <a:ext cx="3657600" cy="43434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1595325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10100" y="1981200"/>
            <a:ext cx="3771900" cy="4191000"/>
          </a:xfrm>
        </p:spPr>
        <p:txBody>
          <a:bodyPr/>
          <a:lstStyle>
            <a:lvl1pPr>
              <a:defRPr sz="1050"/>
            </a:lvl1pPr>
            <a:lvl2pPr>
              <a:defRPr sz="900"/>
            </a:lvl2pPr>
            <a:lvl3pPr>
              <a:defRPr sz="825"/>
            </a:lvl3pPr>
            <a:lvl4pPr>
              <a:defRPr sz="788"/>
            </a:lvl4pPr>
            <a:lvl5pPr>
              <a:defRPr sz="788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3046616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5082975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20202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90600" y="3048000"/>
            <a:ext cx="7162800" cy="381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23395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458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7735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6140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1304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9379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774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385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489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47812F-A692-4331-A0E8-D6BADDB46125}" type="datetimeFigureOut">
              <a:rPr kumimoji="1" lang="ja-JP" altLang="en-US" smtClean="0"/>
              <a:t>2022/9/14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B6014-AA19-47F7-834D-1FB0E16BCC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85921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 userDrawn="1"/>
        </p:nvSpPr>
        <p:spPr bwMode="auto">
          <a:xfrm>
            <a:off x="0" y="617851"/>
            <a:ext cx="9144000" cy="297848"/>
          </a:xfrm>
          <a:prstGeom prst="rect">
            <a:avLst/>
          </a:prstGeom>
          <a:solidFill>
            <a:srgbClr val="6475BC"/>
          </a:solidFill>
          <a:ln w="9525" cap="flat" cmpd="sng" algn="ctr">
            <a:solidFill>
              <a:srgbClr val="00468B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083" name="Rectangle 1035"/>
          <p:cNvSpPr>
            <a:spLocks noChangeArrowheads="1"/>
          </p:cNvSpPr>
          <p:nvPr/>
        </p:nvSpPr>
        <p:spPr bwMode="auto">
          <a:xfrm>
            <a:off x="6300192" y="476673"/>
            <a:ext cx="2713125" cy="604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 anchor="ctr"/>
          <a:lstStyle>
            <a:lvl1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defTabSz="95885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4572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9144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13716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1828800" defTabSz="95885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r>
              <a:rPr lang="en-US" altLang="ja-JP" sz="1050" i="1" dirty="0" err="1">
                <a:solidFill>
                  <a:schemeClr val="bg1"/>
                </a:solidFill>
                <a:ea typeface="ＭＳ Ｐゴシック" charset="-128"/>
              </a:rPr>
              <a:t>BroadBand</a:t>
            </a:r>
            <a:r>
              <a:rPr lang="en-US" altLang="ja-JP" sz="1050" i="1" dirty="0">
                <a:solidFill>
                  <a:schemeClr val="bg1"/>
                </a:solidFill>
                <a:ea typeface="ＭＳ Ｐゴシック" charset="-128"/>
              </a:rPr>
              <a:t> Security</a:t>
            </a:r>
            <a:endParaRPr kumimoji="0" lang="en-US" altLang="ja-JP" sz="1050" i="1" dirty="0">
              <a:solidFill>
                <a:schemeClr val="bg1"/>
              </a:solidFill>
            </a:endParaRPr>
          </a:p>
        </p:txBody>
      </p:sp>
      <p:sp>
        <p:nvSpPr>
          <p:cNvPr id="3084" name="Rectangle 1036"/>
          <p:cNvSpPr>
            <a:spLocks noChangeArrowheads="1"/>
          </p:cNvSpPr>
          <p:nvPr/>
        </p:nvSpPr>
        <p:spPr bwMode="auto">
          <a:xfrm>
            <a:off x="8305800" y="6551623"/>
            <a:ext cx="53340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71834" tIns="35918" rIns="71834" bIns="35918"/>
          <a:lstStyle>
            <a:lvl1pPr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1pPr>
            <a:lvl2pPr marL="43021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2pPr>
            <a:lvl3pPr marL="858838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3pPr>
            <a:lvl4pPr marL="1289050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4pPr>
            <a:lvl5pPr marL="1719263" defTabSz="858838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5pPr>
            <a:lvl6pPr marL="21764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6pPr>
            <a:lvl7pPr marL="26336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7pPr>
            <a:lvl8pPr marL="30908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8pPr>
            <a:lvl9pPr marL="3548063" defTabSz="858838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charset="-128"/>
              </a:defRPr>
            </a:lvl9pPr>
          </a:lstStyle>
          <a:p>
            <a:pPr algn="r" eaLnBrk="0" hangingPunct="0"/>
            <a:fld id="{BE50395C-2FC9-48B5-976F-9B4E57B4A323}" type="slidenum">
              <a:rPr kumimoji="0" lang="en-US" altLang="ja-JP" sz="1050">
                <a:latin typeface="Century" pitchFamily="18" charset="0"/>
              </a:rPr>
              <a:pPr algn="r" eaLnBrk="0" hangingPunct="0"/>
              <a:t>‹#›</a:t>
            </a:fld>
            <a:endParaRPr kumimoji="0" lang="en-US" altLang="ja-JP" sz="1050">
              <a:latin typeface="Century" pitchFamily="18" charset="0"/>
            </a:endParaRPr>
          </a:p>
        </p:txBody>
      </p:sp>
      <p:sp>
        <p:nvSpPr>
          <p:cNvPr id="3085" name="Text Box 1037"/>
          <p:cNvSpPr txBox="1">
            <a:spLocks noChangeArrowheads="1"/>
          </p:cNvSpPr>
          <p:nvPr/>
        </p:nvSpPr>
        <p:spPr bwMode="auto">
          <a:xfrm>
            <a:off x="0" y="6613535"/>
            <a:ext cx="1752600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ja-JP" sz="750" i="1">
                <a:ea typeface="ＭＳ Ｐゴシック" charset="-128"/>
              </a:rPr>
              <a:t>Strictly Confidential</a:t>
            </a:r>
          </a:p>
        </p:txBody>
      </p:sp>
      <p:sp>
        <p:nvSpPr>
          <p:cNvPr id="3086" name="Text Box 1038"/>
          <p:cNvSpPr txBox="1">
            <a:spLocks noChangeArrowheads="1"/>
          </p:cNvSpPr>
          <p:nvPr/>
        </p:nvSpPr>
        <p:spPr bwMode="auto">
          <a:xfrm>
            <a:off x="4283968" y="6613535"/>
            <a:ext cx="4250432" cy="207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altLang="ja-JP" sz="750" i="1" dirty="0">
                <a:ea typeface="ＭＳ Ｐゴシック" charset="-128"/>
              </a:rPr>
              <a:t>Copyright (C) 2022 </a:t>
            </a:r>
            <a:r>
              <a:rPr lang="en-US" altLang="ja-JP" sz="750" i="1" dirty="0" err="1">
                <a:ea typeface="ＭＳ Ｐゴシック" charset="-128"/>
              </a:rPr>
              <a:t>BroadBand</a:t>
            </a:r>
            <a:r>
              <a:rPr lang="en-US" altLang="ja-JP" sz="750" i="1" dirty="0">
                <a:ea typeface="ＭＳ Ｐゴシック" charset="-128"/>
              </a:rPr>
              <a:t> Security, Inc.</a:t>
            </a:r>
            <a:r>
              <a:rPr lang="ja-JP" altLang="en-US" sz="750" i="1" dirty="0">
                <a:ea typeface="ＭＳ Ｐゴシック" charset="-128"/>
              </a:rPr>
              <a:t> </a:t>
            </a:r>
            <a:r>
              <a:rPr lang="en-US" altLang="ja-JP" sz="750" i="1" dirty="0">
                <a:ea typeface="ＭＳ Ｐゴシック" charset="-128"/>
              </a:rPr>
              <a:t>All rights reserved.</a:t>
            </a:r>
          </a:p>
        </p:txBody>
      </p:sp>
      <p:sp>
        <p:nvSpPr>
          <p:cNvPr id="3074" name="Rectangle 1026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219200"/>
            <a:ext cx="7162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3075" name="Rectangle 102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696200" cy="4191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  <p:sp>
        <p:nvSpPr>
          <p:cNvPr id="2" name="正方形/長方形 1"/>
          <p:cNvSpPr/>
          <p:nvPr userDrawn="1"/>
        </p:nvSpPr>
        <p:spPr bwMode="auto">
          <a:xfrm>
            <a:off x="0" y="0"/>
            <a:ext cx="9144000" cy="620688"/>
          </a:xfrm>
          <a:prstGeom prst="rect">
            <a:avLst/>
          </a:prstGeom>
          <a:solidFill>
            <a:srgbClr val="2A3151"/>
          </a:solidFill>
          <a:ln w="9525" cap="flat" cmpd="sng" algn="ctr">
            <a:solidFill>
              <a:srgbClr val="2A315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6858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900" b="0" i="0" u="none" strike="noStrike" cap="none" normalizeH="0" baseline="0">
              <a:ln>
                <a:noFill/>
              </a:ln>
              <a:solidFill>
                <a:srgbClr val="2A3151"/>
              </a:solidFill>
              <a:effectLst/>
              <a:latin typeface="Times New Roman" pitchFamily="18" charset="0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4" y="89652"/>
            <a:ext cx="1506800" cy="4493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3942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5pPr>
      <a:lvl6pPr marL="3429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6pPr>
      <a:lvl7pPr marL="6858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7pPr>
      <a:lvl8pPr marL="10287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8pPr>
      <a:lvl9pPr marL="1371600" algn="l" rtl="0" eaLnBrk="1" fontAlgn="base" hangingPunct="1">
        <a:spcBef>
          <a:spcPct val="0"/>
        </a:spcBef>
        <a:spcAft>
          <a:spcPct val="0"/>
        </a:spcAft>
        <a:defRPr kumimoji="1" sz="1200">
          <a:solidFill>
            <a:schemeClr val="tx2"/>
          </a:solidFill>
          <a:latin typeface="メイリオ" pitchFamily="50" charset="-128"/>
          <a:ea typeface="メイリオ" pitchFamily="50" charset="-128"/>
          <a:cs typeface="メイリオ" pitchFamily="50" charset="-128"/>
        </a:defRPr>
      </a:lvl9pPr>
    </p:titleStyle>
    <p:bodyStyle>
      <a:lvl1pPr marL="257175" indent="-257175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u"/>
        <a:defRPr kumimoji="1" sz="9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Char char="Ø"/>
        <a:defRPr kumimoji="1" sz="75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1" fontAlgn="base" hangingPunct="1">
        <a:spcBef>
          <a:spcPct val="20000"/>
        </a:spcBef>
        <a:spcAft>
          <a:spcPct val="0"/>
        </a:spcAft>
        <a:buChar char="•"/>
        <a:defRPr kumimoji="1" sz="675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1" fontAlgn="base" hangingPunct="1">
        <a:spcBef>
          <a:spcPct val="20000"/>
        </a:spcBef>
        <a:spcAft>
          <a:spcPct val="0"/>
        </a:spcAft>
        <a:buChar char="–"/>
        <a:defRPr kumimoji="1" sz="6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rtl="0" eaLnBrk="1" fontAlgn="base" hangingPunct="1">
        <a:spcBef>
          <a:spcPct val="20000"/>
        </a:spcBef>
        <a:spcAft>
          <a:spcPct val="0"/>
        </a:spcAft>
        <a:buChar char="»"/>
        <a:defRPr kumimoji="1" sz="6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グラフ 1">
            <a:extLst>
              <a:ext uri="{FF2B5EF4-FFF2-40B4-BE49-F238E27FC236}">
                <a16:creationId xmlns:a16="http://schemas.microsoft.com/office/drawing/2014/main" id="{A9CAFAFE-8D11-9242-A257-B9E1F7E441F2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04775" y="942974"/>
          <a:ext cx="8896350" cy="55626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09748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Theme">
  <a:themeElements>
    <a:clrScheme name="メトロ2">
      <a:dk1>
        <a:sysClr val="windowText" lastClr="000000"/>
      </a:dk1>
      <a:lt1>
        <a:sysClr val="window" lastClr="FFFFFF"/>
      </a:lt1>
      <a:dk2>
        <a:srgbClr val="000000"/>
      </a:dk2>
      <a:lt2>
        <a:srgbClr val="7F7F7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01GomezTemplate_MS_Gry">
      <a:majorFont>
        <a:latin typeface="メイリオ"/>
        <a:ea typeface="メイリオ"/>
        <a:cs typeface="メイリオ"/>
      </a:majorFont>
      <a:minorFont>
        <a:latin typeface="メイリオ"/>
        <a:ea typeface="メイリオ"/>
        <a:cs typeface="メイリオ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rgbClr val="FF33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  <a:ea typeface="メイリオ" pitchFamily="50" charset="-128"/>
            <a:cs typeface="メイリオ" pitchFamily="50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kumimoji="1" sz="1200" dirty="0"/>
        </a:defPPr>
      </a:lstStyle>
    </a:txDef>
  </a:objectDefaults>
  <a:extraClrSchemeLst>
    <a:extraClrScheme>
      <a:clrScheme name="01GomezTemplate_MS_G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GomezTemplate_MS_G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GomezTemplate_MS_G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Default Theme" id="{F3C5BA76-F81C-49E1-A484-0F25777CC252}" vid="{2FF04FB8-FFCF-4C41-BC20-E5090864D596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</Words>
  <Application>Microsoft Office PowerPoint</Application>
  <PresentationFormat>画面に合わせる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ＭＳ Ｐゴシック</vt:lpstr>
      <vt:lpstr>メイリオ</vt:lpstr>
      <vt:lpstr>游ゴシック</vt:lpstr>
      <vt:lpstr>游ゴシック Light</vt:lpstr>
      <vt:lpstr>Arial</vt:lpstr>
      <vt:lpstr>Century</vt:lpstr>
      <vt:lpstr>Times New Roman</vt:lpstr>
      <vt:lpstr>Wingdings</vt:lpstr>
      <vt:lpstr>Office テーマ</vt:lpstr>
      <vt:lpstr>1_Default Theme</vt:lpstr>
      <vt:lpstr>PowerPoint プレゼンテーション</vt:lpstr>
    </vt:vector>
  </TitlesOfParts>
  <Company>株式会社ブロードバンドセキュリティ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rishioka@bbsec.co.jp</dc:creator>
  <cp:lastModifiedBy>rishioka@bbsec.co.jp</cp:lastModifiedBy>
  <cp:revision>1</cp:revision>
  <dcterms:created xsi:type="dcterms:W3CDTF">2022-09-14T08:44:22Z</dcterms:created>
  <dcterms:modified xsi:type="dcterms:W3CDTF">2022-09-14T08:44:22Z</dcterms:modified>
</cp:coreProperties>
</file>