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400" b="0" i="0" u="none" strike="noStrike" baseline="0" dirty="0">
                <a:effectLst/>
              </a:rPr>
              <a:t>今後の就労意欲（性別）</a:t>
            </a:r>
            <a:r>
              <a:rPr lang="ja-JP" altLang="en-US" sz="1400" b="0" i="0" u="none" strike="noStrike" baseline="0" dirty="0"/>
              <a:t> </a:t>
            </a:r>
            <a:endParaRPr lang="ja-JP" altLang="en-US" dirty="0"/>
          </a:p>
        </c:rich>
      </c:tx>
      <c:layout>
        <c:manualLayout>
          <c:xMode val="edge"/>
          <c:yMode val="edge"/>
          <c:x val="0.39241622574955909"/>
          <c:y val="1.59151507601507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15328742135131471"/>
          <c:y val="0.13478563635631519"/>
          <c:w val="0.80945385026597161"/>
          <c:h val="0.75160679461482638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'21'!$D$8</c:f>
              <c:strCache>
                <c:ptCount val="1"/>
                <c:pt idx="0">
                  <c:v>収入の伴う仕事をしたい（続けたい）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FA99-4D81-BF19-0EE1061F62E7}"/>
              </c:ext>
            </c:extLst>
          </c:dPt>
          <c:dPt>
            <c:idx val="3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FA99-4D81-BF19-0EE1061F62E7}"/>
              </c:ext>
            </c:extLst>
          </c:dPt>
          <c:dPt>
            <c:idx val="5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FA99-4D81-BF19-0EE1061F62E7}"/>
              </c:ext>
            </c:extLst>
          </c:dPt>
          <c:dPt>
            <c:idx val="7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FA99-4D81-BF19-0EE1061F62E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'21'!$B$9:$C$16</c:f>
              <c:multiLvlStrCache>
                <c:ptCount val="8"/>
                <c:lvl>
                  <c:pt idx="0">
                    <c:v>男性 (n=651)</c:v>
                  </c:pt>
                  <c:pt idx="1">
                    <c:v>女性 (n=716)</c:v>
                  </c:pt>
                  <c:pt idx="2">
                    <c:v>男性 (n=425)</c:v>
                  </c:pt>
                  <c:pt idx="3">
                    <c:v>女性 (n=581)</c:v>
                  </c:pt>
                  <c:pt idx="4">
                    <c:v>男性 (n=469)</c:v>
                  </c:pt>
                  <c:pt idx="5">
                    <c:v>女性 (n=574)</c:v>
                  </c:pt>
                  <c:pt idx="6">
                    <c:v>男性 (n=763)</c:v>
                  </c:pt>
                  <c:pt idx="7">
                    <c:v>女性 (n=765)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'21'!$D$9:$D$16</c:f>
              <c:numCache>
                <c:formatCode>0.0</c:formatCode>
                <c:ptCount val="8"/>
                <c:pt idx="0">
                  <c:v>46.9</c:v>
                </c:pt>
                <c:pt idx="1">
                  <c:v>34.1</c:v>
                </c:pt>
                <c:pt idx="2">
                  <c:v>28.9</c:v>
                </c:pt>
                <c:pt idx="3">
                  <c:v>30.6</c:v>
                </c:pt>
                <c:pt idx="4">
                  <c:v>34.299999999999997</c:v>
                </c:pt>
                <c:pt idx="5">
                  <c:v>23</c:v>
                </c:pt>
                <c:pt idx="6">
                  <c:v>31.7</c:v>
                </c:pt>
                <c:pt idx="7">
                  <c:v>21.4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A99-4D81-BF19-0EE1061F62E7}"/>
            </c:ext>
          </c:extLst>
        </c:ser>
        <c:ser>
          <c:idx val="1"/>
          <c:order val="1"/>
          <c:tx>
            <c:strRef>
              <c:f>'21'!$E$8</c:f>
              <c:strCache>
                <c:ptCount val="1"/>
                <c:pt idx="0">
                  <c:v>収入の伴う仕事をしたくない（辞めたい）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FA99-4D81-BF19-0EE1061F62E7}"/>
              </c:ext>
            </c:extLst>
          </c:dPt>
          <c:dPt>
            <c:idx val="3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C-FA99-4D81-BF19-0EE1061F62E7}"/>
              </c:ext>
            </c:extLst>
          </c:dPt>
          <c:dPt>
            <c:idx val="5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E-FA99-4D81-BF19-0EE1061F62E7}"/>
              </c:ext>
            </c:extLst>
          </c:dPt>
          <c:dPt>
            <c:idx val="7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0-FA99-4D81-BF19-0EE1061F62E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'21'!$B$9:$C$16</c:f>
              <c:multiLvlStrCache>
                <c:ptCount val="8"/>
                <c:lvl>
                  <c:pt idx="0">
                    <c:v>男性 (n=651)</c:v>
                  </c:pt>
                  <c:pt idx="1">
                    <c:v>女性 (n=716)</c:v>
                  </c:pt>
                  <c:pt idx="2">
                    <c:v>男性 (n=425)</c:v>
                  </c:pt>
                  <c:pt idx="3">
                    <c:v>女性 (n=581)</c:v>
                  </c:pt>
                  <c:pt idx="4">
                    <c:v>男性 (n=469)</c:v>
                  </c:pt>
                  <c:pt idx="5">
                    <c:v>女性 (n=574)</c:v>
                  </c:pt>
                  <c:pt idx="6">
                    <c:v>男性 (n=763)</c:v>
                  </c:pt>
                  <c:pt idx="7">
                    <c:v>女性 (n=765)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'21'!$E$9:$E$16</c:f>
              <c:numCache>
                <c:formatCode>0.0</c:formatCode>
                <c:ptCount val="8"/>
                <c:pt idx="0">
                  <c:v>45.6</c:v>
                </c:pt>
                <c:pt idx="1">
                  <c:v>51.8</c:v>
                </c:pt>
                <c:pt idx="2">
                  <c:v>67.8</c:v>
                </c:pt>
                <c:pt idx="3">
                  <c:v>66.8</c:v>
                </c:pt>
                <c:pt idx="4">
                  <c:v>64.400000000000006</c:v>
                </c:pt>
                <c:pt idx="5">
                  <c:v>75.8</c:v>
                </c:pt>
                <c:pt idx="6">
                  <c:v>62.3</c:v>
                </c:pt>
                <c:pt idx="7">
                  <c:v>69.8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FA99-4D81-BF19-0EE1061F62E7}"/>
            </c:ext>
          </c:extLst>
        </c:ser>
        <c:ser>
          <c:idx val="2"/>
          <c:order val="2"/>
          <c:tx>
            <c:strRef>
              <c:f>'21'!$F$8</c:f>
              <c:strCache>
                <c:ptCount val="1"/>
                <c:pt idx="0">
                  <c:v>無回答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E755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FA99-4D81-BF19-0EE1061F62E7}"/>
              </c:ext>
            </c:extLst>
          </c:dPt>
          <c:dPt>
            <c:idx val="3"/>
            <c:invertIfNegative val="0"/>
            <c:bubble3D val="0"/>
            <c:spPr>
              <a:solidFill>
                <a:srgbClr val="E755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FA99-4D81-BF19-0EE1061F62E7}"/>
              </c:ext>
            </c:extLst>
          </c:dPt>
          <c:dPt>
            <c:idx val="5"/>
            <c:invertIfNegative val="0"/>
            <c:bubble3D val="0"/>
            <c:spPr>
              <a:solidFill>
                <a:srgbClr val="E755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FA99-4D81-BF19-0EE1061F62E7}"/>
              </c:ext>
            </c:extLst>
          </c:dPt>
          <c:dPt>
            <c:idx val="7"/>
            <c:invertIfNegative val="0"/>
            <c:bubble3D val="0"/>
            <c:spPr>
              <a:solidFill>
                <a:srgbClr val="E755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FA99-4D81-BF19-0EE1061F62E7}"/>
              </c:ext>
            </c:extLst>
          </c:dPt>
          <c:dLbls>
            <c:dLbl>
              <c:idx val="4"/>
              <c:layout>
                <c:manualLayout>
                  <c:x val="2.292768959435626E-2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FA99-4D81-BF19-0EE1061F62E7}"/>
                </c:ext>
              </c:extLst>
            </c:dLbl>
            <c:dLbl>
              <c:idx val="5"/>
              <c:layout>
                <c:manualLayout>
                  <c:x val="2.1164021164021163E-2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FA99-4D81-BF19-0EE1061F62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'21'!$B$9:$C$16</c:f>
              <c:multiLvlStrCache>
                <c:ptCount val="8"/>
                <c:lvl>
                  <c:pt idx="0">
                    <c:v>男性 (n=651)</c:v>
                  </c:pt>
                  <c:pt idx="1">
                    <c:v>女性 (n=716)</c:v>
                  </c:pt>
                  <c:pt idx="2">
                    <c:v>男性 (n=425)</c:v>
                  </c:pt>
                  <c:pt idx="3">
                    <c:v>女性 (n=581)</c:v>
                  </c:pt>
                  <c:pt idx="4">
                    <c:v>男性 (n=469)</c:v>
                  </c:pt>
                  <c:pt idx="5">
                    <c:v>女性 (n=574)</c:v>
                  </c:pt>
                  <c:pt idx="6">
                    <c:v>男性 (n=763)</c:v>
                  </c:pt>
                  <c:pt idx="7">
                    <c:v>女性 (n=765)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'21'!$F$9:$F$16</c:f>
              <c:numCache>
                <c:formatCode>0.0</c:formatCode>
                <c:ptCount val="8"/>
                <c:pt idx="0">
                  <c:v>7.5</c:v>
                </c:pt>
                <c:pt idx="1">
                  <c:v>14.1</c:v>
                </c:pt>
                <c:pt idx="2">
                  <c:v>3.3</c:v>
                </c:pt>
                <c:pt idx="3">
                  <c:v>2.6</c:v>
                </c:pt>
                <c:pt idx="4">
                  <c:v>1.3</c:v>
                </c:pt>
                <c:pt idx="5">
                  <c:v>1.2</c:v>
                </c:pt>
                <c:pt idx="6">
                  <c:v>6</c:v>
                </c:pt>
                <c:pt idx="7">
                  <c:v>8.8000000000000007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B-FA99-4D81-BF19-0EE1061F62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428337216"/>
        <c:axId val="428338896"/>
      </c:barChart>
      <c:catAx>
        <c:axId val="42833721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8338896"/>
        <c:crosses val="autoZero"/>
        <c:auto val="1"/>
        <c:lblAlgn val="ctr"/>
        <c:lblOffset val="100"/>
        <c:noMultiLvlLbl val="0"/>
      </c:catAx>
      <c:valAx>
        <c:axId val="428338896"/>
        <c:scaling>
          <c:orientation val="minMax"/>
        </c:scaling>
        <c:delete val="0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in"/>
        <c:minorTickMark val="none"/>
        <c:tickLblPos val="nextTo"/>
        <c:spPr>
          <a:noFill/>
          <a:ln>
            <a:solidFill>
              <a:schemeClr val="tx1">
                <a:lumMod val="65000"/>
                <a:lumOff val="3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83372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9999951237501651E-2"/>
          <c:y val="0.92032313942639543"/>
          <c:w val="0.89999995820357281"/>
          <c:h val="4.089890805331434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0.09925</cdr:x>
      <cdr:y>0.93562</cdr:y>
    </cdr:from>
    <cdr:to>
      <cdr:x>0.10836</cdr:x>
      <cdr:y>0.94839</cdr:y>
    </cdr:to>
    <cdr:sp macro="" textlink="">
      <cdr:nvSpPr>
        <cdr:cNvPr id="2" name="正方形/長方形 1">
          <a:extLst xmlns:a="http://schemas.openxmlformats.org/drawingml/2006/main">
            <a:ext uri="{FF2B5EF4-FFF2-40B4-BE49-F238E27FC236}">
              <a16:creationId xmlns:a16="http://schemas.microsoft.com/office/drawing/2014/main" id="{6184E0A1-A790-F1FF-BA94-C1C3696B4A3B}"/>
            </a:ext>
          </a:extLst>
        </cdr:cNvPr>
        <cdr:cNvSpPr/>
      </cdr:nvSpPr>
      <cdr:spPr>
        <a:xfrm xmlns:a="http://schemas.openxmlformats.org/drawingml/2006/main">
          <a:off x="714549" y="4428892"/>
          <a:ext cx="65587" cy="60449"/>
        </a:xfrm>
        <a:prstGeom xmlns:a="http://schemas.openxmlformats.org/drawingml/2006/main" prst="rect">
          <a:avLst/>
        </a:prstGeom>
        <a:solidFill xmlns:a="http://schemas.openxmlformats.org/drawingml/2006/main">
          <a:srgbClr val="790011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0.44262</cdr:x>
      <cdr:y>0.93448</cdr:y>
    </cdr:from>
    <cdr:to>
      <cdr:x>0.45173</cdr:x>
      <cdr:y>0.94725</cdr:y>
    </cdr:to>
    <cdr:sp macro="" textlink="">
      <cdr:nvSpPr>
        <cdr:cNvPr id="3" name="正方形/長方形 2">
          <a:extLst xmlns:a="http://schemas.openxmlformats.org/drawingml/2006/main">
            <a:ext uri="{FF2B5EF4-FFF2-40B4-BE49-F238E27FC236}">
              <a16:creationId xmlns:a16="http://schemas.microsoft.com/office/drawing/2014/main" id="{C18EAF78-CEAF-6BF7-F624-0E879A22EA8C}"/>
            </a:ext>
          </a:extLst>
        </cdr:cNvPr>
        <cdr:cNvSpPr/>
      </cdr:nvSpPr>
      <cdr:spPr>
        <a:xfrm xmlns:a="http://schemas.openxmlformats.org/drawingml/2006/main">
          <a:off x="3186623" y="4423510"/>
          <a:ext cx="65586" cy="60449"/>
        </a:xfrm>
        <a:prstGeom xmlns:a="http://schemas.openxmlformats.org/drawingml/2006/main" prst="rect">
          <a:avLst/>
        </a:prstGeom>
        <a:solidFill xmlns:a="http://schemas.openxmlformats.org/drawingml/2006/main">
          <a:srgbClr val="AF1D36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0.82011</cdr:x>
      <cdr:y>0.93448</cdr:y>
    </cdr:from>
    <cdr:to>
      <cdr:x>0.82922</cdr:x>
      <cdr:y>0.94725</cdr:y>
    </cdr:to>
    <cdr:sp macro="" textlink="">
      <cdr:nvSpPr>
        <cdr:cNvPr id="4" name="正方形/長方形 3">
          <a:extLst xmlns:a="http://schemas.openxmlformats.org/drawingml/2006/main">
            <a:ext uri="{FF2B5EF4-FFF2-40B4-BE49-F238E27FC236}">
              <a16:creationId xmlns:a16="http://schemas.microsoft.com/office/drawing/2014/main" id="{D191E818-22C1-D0B8-4FA4-D04F4ADFDB90}"/>
            </a:ext>
          </a:extLst>
        </cdr:cNvPr>
        <cdr:cNvSpPr/>
      </cdr:nvSpPr>
      <cdr:spPr>
        <a:xfrm xmlns:a="http://schemas.openxmlformats.org/drawingml/2006/main">
          <a:off x="5904311" y="4423510"/>
          <a:ext cx="65587" cy="60449"/>
        </a:xfrm>
        <a:prstGeom xmlns:a="http://schemas.openxmlformats.org/drawingml/2006/main" prst="rect">
          <a:avLst/>
        </a:prstGeom>
        <a:solidFill xmlns:a="http://schemas.openxmlformats.org/drawingml/2006/main">
          <a:srgbClr val="E75560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AFF9E-A9CE-462A-A0BA-72F4AB72753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7B48A-7E83-448B-89BA-5BC512462F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6811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AFF9E-A9CE-462A-A0BA-72F4AB72753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7B48A-7E83-448B-89BA-5BC512462F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7679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AFF9E-A9CE-462A-A0BA-72F4AB72753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7B48A-7E83-448B-89BA-5BC512462F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2321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24715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000750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0338223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8704087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3556480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834517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538597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AFF9E-A9CE-462A-A0BA-72F4AB72753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7B48A-7E83-448B-89BA-5BC512462F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8234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AFF9E-A9CE-462A-A0BA-72F4AB72753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7B48A-7E83-448B-89BA-5BC512462F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9131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AFF9E-A9CE-462A-A0BA-72F4AB72753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7B48A-7E83-448B-89BA-5BC512462F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3549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AFF9E-A9CE-462A-A0BA-72F4AB72753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7B48A-7E83-448B-89BA-5BC512462F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617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AFF9E-A9CE-462A-A0BA-72F4AB72753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7B48A-7E83-448B-89BA-5BC512462F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1732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AFF9E-A9CE-462A-A0BA-72F4AB72753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7B48A-7E83-448B-89BA-5BC512462F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9169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AFF9E-A9CE-462A-A0BA-72F4AB72753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7B48A-7E83-448B-89BA-5BC512462F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7157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AFF9E-A9CE-462A-A0BA-72F4AB72753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7B48A-7E83-448B-89BA-5BC512462F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5039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AAFF9E-A9CE-462A-A0BA-72F4AB72753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7B48A-7E83-448B-89BA-5BC512462F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3200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5929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BAC1DD4F-0DD8-B94A-AD1B-36B718C043D9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14300" y="971550"/>
          <a:ext cx="8623300" cy="5365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46463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2022-09-14T08:44:23Z</dcterms:created>
  <dcterms:modified xsi:type="dcterms:W3CDTF">2022-09-14T08:44:23Z</dcterms:modified>
</cp:coreProperties>
</file>