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一番長く経験した仕事の内容（性別）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3955672207640714"/>
          <c:y val="1.59149915842829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28742135131471"/>
          <c:y val="0.13478563635631519"/>
          <c:w val="0.80945385026597161"/>
          <c:h val="0.6991905434425119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'19'!$D$8</c:f>
              <c:strCache>
                <c:ptCount val="1"/>
                <c:pt idx="0">
                  <c:v>自営農林漁業（家族従業者も含む）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FA5-485A-904F-E375D4E8D408}"/>
              </c:ext>
            </c:extLst>
          </c:dPt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FA5-485A-904F-E375D4E8D408}"/>
              </c:ext>
            </c:extLst>
          </c:dPt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FA5-485A-904F-E375D4E8D408}"/>
              </c:ext>
            </c:extLst>
          </c:dPt>
          <c:dPt>
            <c:idx val="7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FA5-485A-904F-E375D4E8D408}"/>
              </c:ext>
            </c:extLst>
          </c:dPt>
          <c:dLbls>
            <c:dLbl>
              <c:idx val="4"/>
              <c:layout>
                <c:manualLayout>
                  <c:x val="8.8183421516754845E-3"/>
                  <c:y val="-3.93120393120392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FA5-485A-904F-E375D4E8D408}"/>
                </c:ext>
              </c:extLst>
            </c:dLbl>
            <c:dLbl>
              <c:idx val="5"/>
              <c:layout>
                <c:manualLayout>
                  <c:x val="5.2910052910052586E-3"/>
                  <c:y val="-3.93120393120392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FA5-485A-904F-E375D4E8D408}"/>
                </c:ext>
              </c:extLst>
            </c:dLbl>
            <c:dLbl>
              <c:idx val="7"/>
              <c:layout>
                <c:manualLayout>
                  <c:x val="8.8183421516754845E-3"/>
                  <c:y val="-3.685484339027637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FA5-485A-904F-E375D4E8D4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'19'!$B$9:$C$16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'19'!$D$9:$D$16</c:f>
              <c:numCache>
                <c:formatCode>0.0</c:formatCode>
                <c:ptCount val="8"/>
                <c:pt idx="0">
                  <c:v>4</c:v>
                </c:pt>
                <c:pt idx="1">
                  <c:v>5</c:v>
                </c:pt>
                <c:pt idx="2">
                  <c:v>5.9</c:v>
                </c:pt>
                <c:pt idx="3">
                  <c:v>3.1</c:v>
                </c:pt>
                <c:pt idx="4">
                  <c:v>1.9</c:v>
                </c:pt>
                <c:pt idx="5">
                  <c:v>2.1</c:v>
                </c:pt>
                <c:pt idx="6">
                  <c:v>3.9</c:v>
                </c:pt>
                <c:pt idx="7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FA5-485A-904F-E375D4E8D408}"/>
            </c:ext>
          </c:extLst>
        </c:ser>
        <c:ser>
          <c:idx val="1"/>
          <c:order val="1"/>
          <c:tx>
            <c:strRef>
              <c:f>'19'!$E$8</c:f>
              <c:strCache>
                <c:ptCount val="1"/>
                <c:pt idx="0">
                  <c:v>自営商工サービス業（家族従業者も含む）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FA5-485A-904F-E375D4E8D408}"/>
              </c:ext>
            </c:extLst>
          </c:dPt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FA5-485A-904F-E375D4E8D408}"/>
              </c:ext>
            </c:extLst>
          </c:dPt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FA5-485A-904F-E375D4E8D408}"/>
              </c:ext>
            </c:extLst>
          </c:dPt>
          <c:dPt>
            <c:idx val="7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FA5-485A-904F-E375D4E8D408}"/>
              </c:ext>
            </c:extLst>
          </c:dPt>
          <c:dLbls>
            <c:dLbl>
              <c:idx val="7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FA5-485A-904F-E375D4E8D4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'19'!$B$9:$C$16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'19'!$E$9:$E$16</c:f>
              <c:numCache>
                <c:formatCode>0.0</c:formatCode>
                <c:ptCount val="8"/>
                <c:pt idx="0">
                  <c:v>12.1</c:v>
                </c:pt>
                <c:pt idx="1">
                  <c:v>12.4</c:v>
                </c:pt>
                <c:pt idx="2">
                  <c:v>11.1</c:v>
                </c:pt>
                <c:pt idx="3">
                  <c:v>11.7</c:v>
                </c:pt>
                <c:pt idx="4">
                  <c:v>13</c:v>
                </c:pt>
                <c:pt idx="5">
                  <c:v>7.3</c:v>
                </c:pt>
                <c:pt idx="6">
                  <c:v>12.6</c:v>
                </c:pt>
                <c:pt idx="7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FA5-485A-904F-E375D4E8D408}"/>
            </c:ext>
          </c:extLst>
        </c:ser>
        <c:ser>
          <c:idx val="2"/>
          <c:order val="2"/>
          <c:tx>
            <c:strRef>
              <c:f>'19'!$F$8</c:f>
              <c:strCache>
                <c:ptCount val="1"/>
                <c:pt idx="0">
                  <c:v>会社又は団体の役員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9FA5-485A-904F-E375D4E8D408}"/>
              </c:ext>
            </c:extLst>
          </c:dPt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9FA5-485A-904F-E375D4E8D408}"/>
              </c:ext>
            </c:extLst>
          </c:dPt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9FA5-485A-904F-E375D4E8D408}"/>
              </c:ext>
            </c:extLst>
          </c:dPt>
          <c:dPt>
            <c:idx val="7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9FA5-485A-904F-E375D4E8D408}"/>
              </c:ext>
            </c:extLst>
          </c:dPt>
          <c:dLbls>
            <c:dLbl>
              <c:idx val="5"/>
              <c:layout>
                <c:manualLayout>
                  <c:x val="3.5273368606701938E-3"/>
                  <c:y val="-3.93120393120392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9FA5-485A-904F-E375D4E8D408}"/>
                </c:ext>
              </c:extLst>
            </c:dLbl>
            <c:dLbl>
              <c:idx val="7"/>
              <c:layout>
                <c:manualLayout>
                  <c:x val="1.0582010582010581E-2"/>
                  <c:y val="-3.68550368550367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9FA5-485A-904F-E375D4E8D4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'19'!$B$9:$C$16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'19'!$F$9:$F$16</c:f>
              <c:numCache>
                <c:formatCode>0.0</c:formatCode>
                <c:ptCount val="8"/>
                <c:pt idx="0">
                  <c:v>28.4</c:v>
                </c:pt>
                <c:pt idx="1">
                  <c:v>11.2</c:v>
                </c:pt>
                <c:pt idx="2">
                  <c:v>21.6</c:v>
                </c:pt>
                <c:pt idx="3">
                  <c:v>10.199999999999999</c:v>
                </c:pt>
                <c:pt idx="4">
                  <c:v>7.2</c:v>
                </c:pt>
                <c:pt idx="5">
                  <c:v>1.6</c:v>
                </c:pt>
                <c:pt idx="6">
                  <c:v>9.4</c:v>
                </c:pt>
                <c:pt idx="7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9FA5-485A-904F-E375D4E8D408}"/>
            </c:ext>
          </c:extLst>
        </c:ser>
        <c:ser>
          <c:idx val="3"/>
          <c:order val="3"/>
          <c:tx>
            <c:strRef>
              <c:f>'19'!$G$8</c:f>
              <c:strCache>
                <c:ptCount val="1"/>
                <c:pt idx="0">
                  <c:v>フルタイムの被雇用者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9FA5-485A-904F-E375D4E8D408}"/>
              </c:ext>
            </c:extLst>
          </c:dPt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9FA5-485A-904F-E375D4E8D408}"/>
              </c:ext>
            </c:extLst>
          </c:dPt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9FA5-485A-904F-E375D4E8D408}"/>
              </c:ext>
            </c:extLst>
          </c:dPt>
          <c:dPt>
            <c:idx val="7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9FA5-485A-904F-E375D4E8D4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'19'!$B$9:$C$16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'19'!$G$9:$G$16</c:f>
              <c:numCache>
                <c:formatCode>0.0</c:formatCode>
                <c:ptCount val="8"/>
                <c:pt idx="0">
                  <c:v>48.8</c:v>
                </c:pt>
                <c:pt idx="1">
                  <c:v>29.7</c:v>
                </c:pt>
                <c:pt idx="2">
                  <c:v>56.9</c:v>
                </c:pt>
                <c:pt idx="3">
                  <c:v>62.1</c:v>
                </c:pt>
                <c:pt idx="4">
                  <c:v>74.2</c:v>
                </c:pt>
                <c:pt idx="5">
                  <c:v>60.8</c:v>
                </c:pt>
                <c:pt idx="6">
                  <c:v>66.400000000000006</c:v>
                </c:pt>
                <c:pt idx="7">
                  <c:v>63.9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9FA5-485A-904F-E375D4E8D408}"/>
            </c:ext>
          </c:extLst>
        </c:ser>
        <c:ser>
          <c:idx val="4"/>
          <c:order val="4"/>
          <c:tx>
            <c:strRef>
              <c:f>'19'!$H$8</c:f>
              <c:strCache>
                <c:ptCount val="1"/>
                <c:pt idx="0">
                  <c:v>パートタイム・臨時の被雇用者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9FA5-485A-904F-E375D4E8D408}"/>
              </c:ext>
            </c:extLst>
          </c:dPt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9FA5-485A-904F-E375D4E8D408}"/>
              </c:ext>
            </c:extLst>
          </c:dPt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9FA5-485A-904F-E375D4E8D408}"/>
              </c:ext>
            </c:extLst>
          </c:dPt>
          <c:dPt>
            <c:idx val="7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9FA5-485A-904F-E375D4E8D408}"/>
              </c:ext>
            </c:extLst>
          </c:dPt>
          <c:dLbls>
            <c:dLbl>
              <c:idx val="0"/>
              <c:layout>
                <c:manualLayout>
                  <c:x val="-2.821869488536155E-2"/>
                  <c:y val="-3.9312039312039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9FA5-485A-904F-E375D4E8D408}"/>
                </c:ext>
              </c:extLst>
            </c:dLbl>
            <c:dLbl>
              <c:idx val="2"/>
              <c:layout>
                <c:manualLayout>
                  <c:x val="-2.4691358024691357E-2"/>
                  <c:y val="-4.176904176904172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9FA5-485A-904F-E375D4E8D4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'19'!$B$9:$C$16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'19'!$H$9:$H$16</c:f>
              <c:numCache>
                <c:formatCode>0.0</c:formatCode>
                <c:ptCount val="8"/>
                <c:pt idx="0">
                  <c:v>1.5</c:v>
                </c:pt>
                <c:pt idx="1">
                  <c:v>29.5</c:v>
                </c:pt>
                <c:pt idx="2">
                  <c:v>1.6</c:v>
                </c:pt>
                <c:pt idx="3">
                  <c:v>6</c:v>
                </c:pt>
                <c:pt idx="4">
                  <c:v>3.2</c:v>
                </c:pt>
                <c:pt idx="5">
                  <c:v>25.3</c:v>
                </c:pt>
                <c:pt idx="6">
                  <c:v>2.6</c:v>
                </c:pt>
                <c:pt idx="7">
                  <c:v>20.7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F-9FA5-485A-904F-E375D4E8D408}"/>
            </c:ext>
          </c:extLst>
        </c:ser>
        <c:ser>
          <c:idx val="5"/>
          <c:order val="5"/>
          <c:tx>
            <c:strRef>
              <c:f>'19'!$I$8</c:f>
              <c:strCache>
                <c:ptCount val="1"/>
                <c:pt idx="0">
                  <c:v>収入の伴う仕事はしたことはない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9FA5-485A-904F-E375D4E8D408}"/>
              </c:ext>
            </c:extLst>
          </c:dPt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9FA5-485A-904F-E375D4E8D408}"/>
              </c:ext>
            </c:extLst>
          </c:dPt>
          <c:dPt>
            <c:idx val="5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9FA5-485A-904F-E375D4E8D408}"/>
              </c:ext>
            </c:extLst>
          </c:dPt>
          <c:dPt>
            <c:idx val="7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9FA5-485A-904F-E375D4E8D408}"/>
              </c:ext>
            </c:extLst>
          </c:dPt>
          <c:dLbls>
            <c:dLbl>
              <c:idx val="0"/>
              <c:layout>
                <c:manualLayout>
                  <c:x val="2.1164021164021034E-2"/>
                  <c:y val="-4.42258507612838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8-9FA5-485A-904F-E375D4E8D408}"/>
                </c:ext>
              </c:extLst>
            </c:dLbl>
            <c:dLbl>
              <c:idx val="2"/>
              <c:layout>
                <c:manualLayout>
                  <c:x val="1.7636684303349677E-3"/>
                  <c:y val="-4.42260442260441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9FA5-485A-904F-E375D4E8D408}"/>
                </c:ext>
              </c:extLst>
            </c:dLbl>
            <c:dLbl>
              <c:idx val="4"/>
              <c:layout>
                <c:manualLayout>
                  <c:x val="-7.0546737213403876E-3"/>
                  <c:y val="-4.4226044226044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A-9FA5-485A-904F-E375D4E8D408}"/>
                </c:ext>
              </c:extLst>
            </c:dLbl>
            <c:dLbl>
              <c:idx val="6"/>
              <c:layout>
                <c:manualLayout>
                  <c:x val="8.8183421516754845E-3"/>
                  <c:y val="-4.17688483042813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9FA5-485A-904F-E375D4E8D408}"/>
                </c:ext>
              </c:extLst>
            </c:dLbl>
            <c:dLbl>
              <c:idx val="7"/>
              <c:layout>
                <c:manualLayout>
                  <c:x val="-1.2933419081163168E-16"/>
                  <c:y val="-4.4226044226044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7-9FA5-485A-904F-E375D4E8D4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'19'!$B$9:$C$16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'19'!$I$9:$I$16</c:f>
              <c:numCache>
                <c:formatCode>0.0</c:formatCode>
                <c:ptCount val="8"/>
                <c:pt idx="0">
                  <c:v>0.5</c:v>
                </c:pt>
                <c:pt idx="1">
                  <c:v>6.6</c:v>
                </c:pt>
                <c:pt idx="2">
                  <c:v>1.9</c:v>
                </c:pt>
                <c:pt idx="3">
                  <c:v>5.5</c:v>
                </c:pt>
                <c:pt idx="4">
                  <c:v>0.2</c:v>
                </c:pt>
                <c:pt idx="5">
                  <c:v>2.6</c:v>
                </c:pt>
                <c:pt idx="6">
                  <c:v>1</c:v>
                </c:pt>
                <c:pt idx="7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C-9FA5-485A-904F-E375D4E8D408}"/>
            </c:ext>
          </c:extLst>
        </c:ser>
        <c:ser>
          <c:idx val="6"/>
          <c:order val="6"/>
          <c:tx>
            <c:strRef>
              <c:f>'19'!$J$8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E-9FA5-485A-904F-E375D4E8D408}"/>
              </c:ext>
            </c:extLst>
          </c:dPt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0-9FA5-485A-904F-E375D4E8D408}"/>
              </c:ext>
            </c:extLst>
          </c:dPt>
          <c:dPt>
            <c:idx val="5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2-9FA5-485A-904F-E375D4E8D408}"/>
              </c:ext>
            </c:extLst>
          </c:dPt>
          <c:dPt>
            <c:idx val="7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44-9FA5-485A-904F-E375D4E8D408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9FA5-485A-904F-E375D4E8D40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E-9FA5-485A-904F-E375D4E8D408}"/>
                </c:ext>
              </c:extLst>
            </c:dLbl>
            <c:dLbl>
              <c:idx val="2"/>
              <c:layout>
                <c:manualLayout>
                  <c:x val="1.9400352733686066E-2"/>
                  <c:y val="4.5044524686852061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6-9FA5-485A-904F-E375D4E8D408}"/>
                </c:ext>
              </c:extLst>
            </c:dLbl>
            <c:dLbl>
              <c:idx val="3"/>
              <c:layout>
                <c:manualLayout>
                  <c:x val="2.29276895943562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9FA5-485A-904F-E375D4E8D408}"/>
                </c:ext>
              </c:extLst>
            </c:dLbl>
            <c:dLbl>
              <c:idx val="4"/>
              <c:layout>
                <c:manualLayout>
                  <c:x val="1.9400352733686066E-2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7-9FA5-485A-904F-E375D4E8D408}"/>
                </c:ext>
              </c:extLst>
            </c:dLbl>
            <c:dLbl>
              <c:idx val="5"/>
              <c:layout>
                <c:manualLayout>
                  <c:x val="1.7636684303350969E-2"/>
                  <c:y val="-2.457002457002456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9FA5-485A-904F-E375D4E8D408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8-9FA5-485A-904F-E375D4E8D408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4-9FA5-485A-904F-E375D4E8D40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'19'!$B$9:$C$16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'19'!$J$9:$J$16</c:f>
              <c:numCache>
                <c:formatCode>0.0</c:formatCode>
                <c:ptCount val="8"/>
                <c:pt idx="0">
                  <c:v>4.5999999999999996</c:v>
                </c:pt>
                <c:pt idx="1">
                  <c:v>5.6</c:v>
                </c:pt>
                <c:pt idx="2">
                  <c:v>0.9</c:v>
                </c:pt>
                <c:pt idx="3">
                  <c:v>1.4</c:v>
                </c:pt>
                <c:pt idx="4">
                  <c:v>0.2</c:v>
                </c:pt>
                <c:pt idx="5">
                  <c:v>0.3</c:v>
                </c:pt>
                <c:pt idx="6">
                  <c:v>3.9</c:v>
                </c:pt>
                <c:pt idx="7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9-9FA5-485A-904F-E375D4E8D4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000000000000001E-2"/>
          <c:y val="0.85952078778850427"/>
          <c:w val="0.92123703720425831"/>
          <c:h val="0.128788330205653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0.11259</cdr:x>
      <cdr:y>0.86992</cdr:y>
    </cdr:from>
    <cdr:to>
      <cdr:x>0.1217</cdr:x>
      <cdr:y>0.88222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184E0A1-A790-F1FF-BA94-C1C3696B4A3B}"/>
            </a:ext>
          </a:extLst>
        </cdr:cNvPr>
        <cdr:cNvSpPr/>
      </cdr:nvSpPr>
      <cdr:spPr>
        <a:xfrm xmlns:a="http://schemas.openxmlformats.org/drawingml/2006/main">
          <a:off x="810220" y="4526614"/>
          <a:ext cx="65556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0.57331</cdr:x>
      <cdr:y>0.87131</cdr:y>
    </cdr:from>
    <cdr:to>
      <cdr:x>0.58242</cdr:x>
      <cdr:y>0.88361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C18EAF78-CEAF-6BF7-F624-0E879A22EA8C}"/>
            </a:ext>
          </a:extLst>
        </cdr:cNvPr>
        <cdr:cNvSpPr/>
      </cdr:nvSpPr>
      <cdr:spPr>
        <a:xfrm xmlns:a="http://schemas.openxmlformats.org/drawingml/2006/main">
          <a:off x="4125582" y="4533877"/>
          <a:ext cx="65555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0.11087</cdr:x>
      <cdr:y>0.90239</cdr:y>
    </cdr:from>
    <cdr:to>
      <cdr:x>0.11998</cdr:x>
      <cdr:y>0.9147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D191E818-22C1-D0B8-4FA4-D04F4ADFDB90}"/>
            </a:ext>
          </a:extLst>
        </cdr:cNvPr>
        <cdr:cNvSpPr/>
      </cdr:nvSpPr>
      <cdr:spPr>
        <a:xfrm xmlns:a="http://schemas.openxmlformats.org/drawingml/2006/main">
          <a:off x="797844" y="4695614"/>
          <a:ext cx="65556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0.57299</cdr:x>
      <cdr:y>0.90208</cdr:y>
    </cdr:from>
    <cdr:to>
      <cdr:x>0.58211</cdr:x>
      <cdr:y>0.91438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D19BD09F-9F26-D3F9-9A35-D8D20129ED99}"/>
            </a:ext>
          </a:extLst>
        </cdr:cNvPr>
        <cdr:cNvSpPr/>
      </cdr:nvSpPr>
      <cdr:spPr>
        <a:xfrm xmlns:a="http://schemas.openxmlformats.org/drawingml/2006/main">
          <a:off x="4123279" y="4693977"/>
          <a:ext cx="65628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0.11189</cdr:x>
      <cdr:y>0.93401</cdr:y>
    </cdr:from>
    <cdr:to>
      <cdr:x>0.121</cdr:x>
      <cdr:y>0.94631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39240A49-890A-6070-C979-992D47BBBC61}"/>
            </a:ext>
          </a:extLst>
        </cdr:cNvPr>
        <cdr:cNvSpPr/>
      </cdr:nvSpPr>
      <cdr:spPr>
        <a:xfrm xmlns:a="http://schemas.openxmlformats.org/drawingml/2006/main">
          <a:off x="805148" y="4860137"/>
          <a:ext cx="65556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0.57308</cdr:x>
      <cdr:y>0.93284</cdr:y>
    </cdr:from>
    <cdr:to>
      <cdr:x>0.58219</cdr:x>
      <cdr:y>0.94514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CC8AA66F-1DE6-2654-8F32-A9177CFF4424}"/>
            </a:ext>
          </a:extLst>
        </cdr:cNvPr>
        <cdr:cNvSpPr/>
      </cdr:nvSpPr>
      <cdr:spPr>
        <a:xfrm xmlns:a="http://schemas.openxmlformats.org/drawingml/2006/main">
          <a:off x="4123891" y="4854025"/>
          <a:ext cx="65556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0.11178</cdr:x>
      <cdr:y>0.96567</cdr:y>
    </cdr:from>
    <cdr:to>
      <cdr:x>0.12089</cdr:x>
      <cdr:y>0.97797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2A328CA7-4748-7FD4-1E6F-54BA9C862674}"/>
            </a:ext>
          </a:extLst>
        </cdr:cNvPr>
        <cdr:cNvSpPr/>
      </cdr:nvSpPr>
      <cdr:spPr>
        <a:xfrm xmlns:a="http://schemas.openxmlformats.org/drawingml/2006/main">
          <a:off x="804391" y="5024866"/>
          <a:ext cx="65556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039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5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255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395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824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50040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136926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36336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336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5625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050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5093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21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95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30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20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2224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015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88634-6BBE-4E45-96E9-F7F703FFCB4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62AAB-A212-4823-857F-0B0B8AC71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202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697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26F39D4B-D254-B543-B86B-3D8B2AD83FA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95350" y="1060450"/>
          <a:ext cx="7200900" cy="544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095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2022-09-14T08:44:24Z</dcterms:created>
  <dcterms:modified xsi:type="dcterms:W3CDTF">2022-09-14T08:44:24Z</dcterms:modified>
</cp:coreProperties>
</file>