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一番長く経験した仕事の内容（第８回比較）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9188712522045857"/>
          <c:y val="1.2500051129972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479412295685261"/>
          <c:y val="0.14445014827691993"/>
          <c:w val="0.79806746378924853"/>
          <c:h val="0.676327845382963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'18'!$D$8</c:f>
              <c:strCache>
                <c:ptCount val="1"/>
                <c:pt idx="0">
                  <c:v>自営農林漁業（家族従業者も含む）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7.0546737213403876E-3"/>
                  <c:y val="-3.8961038961038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8B-4935-A07B-33219EF61E34}"/>
                </c:ext>
              </c:extLst>
            </c:dLbl>
            <c:dLbl>
              <c:idx val="5"/>
              <c:layout>
                <c:manualLayout>
                  <c:x val="1.0582010582010581E-2"/>
                  <c:y val="-3.37662337662336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8B-4935-A07B-33219EF61E34}"/>
                </c:ext>
              </c:extLst>
            </c:dLbl>
            <c:dLbl>
              <c:idx val="7"/>
              <c:layout>
                <c:manualLayout>
                  <c:x val="7.0546737213403876E-3"/>
                  <c:y val="-3.8960834441149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8B-4935-A07B-33219EF61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'18'!$D$9:$D$16</c:f>
              <c:numCache>
                <c:formatCode>0.0</c:formatCode>
                <c:ptCount val="8"/>
                <c:pt idx="0">
                  <c:v>4.5</c:v>
                </c:pt>
                <c:pt idx="1">
                  <c:v>8.3000000000000007</c:v>
                </c:pt>
                <c:pt idx="2">
                  <c:v>4.3</c:v>
                </c:pt>
                <c:pt idx="3">
                  <c:v>4.3</c:v>
                </c:pt>
                <c:pt idx="4">
                  <c:v>2</c:v>
                </c:pt>
                <c:pt idx="5">
                  <c:v>1.8</c:v>
                </c:pt>
                <c:pt idx="6">
                  <c:v>2.9</c:v>
                </c:pt>
                <c:pt idx="7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8B-4935-A07B-33219EF61E34}"/>
            </c:ext>
          </c:extLst>
        </c:ser>
        <c:ser>
          <c:idx val="1"/>
          <c:order val="1"/>
          <c:tx>
            <c:strRef>
              <c:f>'18'!$E$8</c:f>
              <c:strCache>
                <c:ptCount val="1"/>
                <c:pt idx="0">
                  <c:v>自営商工サービス業（家族従業者も含む）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'18'!$E$9:$E$16</c:f>
              <c:numCache>
                <c:formatCode>0.0</c:formatCode>
                <c:ptCount val="8"/>
                <c:pt idx="0">
                  <c:v>12.3</c:v>
                </c:pt>
                <c:pt idx="1">
                  <c:v>14.5</c:v>
                </c:pt>
                <c:pt idx="2">
                  <c:v>11.4</c:v>
                </c:pt>
                <c:pt idx="3">
                  <c:v>9.6999999999999993</c:v>
                </c:pt>
                <c:pt idx="4">
                  <c:v>9.9</c:v>
                </c:pt>
                <c:pt idx="5">
                  <c:v>7.9</c:v>
                </c:pt>
                <c:pt idx="6">
                  <c:v>7.9</c:v>
                </c:pt>
                <c:pt idx="7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8B-4935-A07B-33219EF61E34}"/>
            </c:ext>
          </c:extLst>
        </c:ser>
        <c:ser>
          <c:idx val="2"/>
          <c:order val="2"/>
          <c:tx>
            <c:strRef>
              <c:f>'18'!$F$8</c:f>
              <c:strCache>
                <c:ptCount val="1"/>
                <c:pt idx="0">
                  <c:v>会社又は団体の役員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8B-4935-A07B-33219EF61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'18'!$F$9:$F$16</c:f>
              <c:numCache>
                <c:formatCode>0.0</c:formatCode>
                <c:ptCount val="8"/>
                <c:pt idx="0">
                  <c:v>19.399999999999999</c:v>
                </c:pt>
                <c:pt idx="1">
                  <c:v>8.3000000000000007</c:v>
                </c:pt>
                <c:pt idx="2">
                  <c:v>15</c:v>
                </c:pt>
                <c:pt idx="3">
                  <c:v>15.8</c:v>
                </c:pt>
                <c:pt idx="4">
                  <c:v>4.0999999999999996</c:v>
                </c:pt>
                <c:pt idx="5">
                  <c:v>4.7</c:v>
                </c:pt>
                <c:pt idx="6">
                  <c:v>5.8</c:v>
                </c:pt>
                <c:pt idx="7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8B-4935-A07B-33219EF61E34}"/>
            </c:ext>
          </c:extLst>
        </c:ser>
        <c:ser>
          <c:idx val="3"/>
          <c:order val="3"/>
          <c:tx>
            <c:strRef>
              <c:f>'18'!$G$8</c:f>
              <c:strCache>
                <c:ptCount val="1"/>
                <c:pt idx="0">
                  <c:v>フルタイムの被雇用者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'18'!$G$9:$G$16</c:f>
              <c:numCache>
                <c:formatCode>0.0</c:formatCode>
                <c:ptCount val="8"/>
                <c:pt idx="0">
                  <c:v>38.799999999999997</c:v>
                </c:pt>
                <c:pt idx="1">
                  <c:v>49.8</c:v>
                </c:pt>
                <c:pt idx="2">
                  <c:v>59.9</c:v>
                </c:pt>
                <c:pt idx="3">
                  <c:v>61.5</c:v>
                </c:pt>
                <c:pt idx="4">
                  <c:v>66.8</c:v>
                </c:pt>
                <c:pt idx="5">
                  <c:v>77.2</c:v>
                </c:pt>
                <c:pt idx="6">
                  <c:v>65.2</c:v>
                </c:pt>
                <c:pt idx="7">
                  <c:v>65.8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18B-4935-A07B-33219EF61E34}"/>
            </c:ext>
          </c:extLst>
        </c:ser>
        <c:ser>
          <c:idx val="4"/>
          <c:order val="4"/>
          <c:tx>
            <c:strRef>
              <c:f>'18'!$H$8</c:f>
              <c:strCache>
                <c:ptCount val="1"/>
                <c:pt idx="0">
                  <c:v>パートタイム・臨時の被雇用者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'18'!$H$9:$H$16</c:f>
              <c:numCache>
                <c:formatCode>0.0</c:formatCode>
                <c:ptCount val="8"/>
                <c:pt idx="0">
                  <c:v>16.2</c:v>
                </c:pt>
                <c:pt idx="1">
                  <c:v>15.7</c:v>
                </c:pt>
                <c:pt idx="2">
                  <c:v>4.2</c:v>
                </c:pt>
                <c:pt idx="3">
                  <c:v>6.2</c:v>
                </c:pt>
                <c:pt idx="4">
                  <c:v>15.3</c:v>
                </c:pt>
                <c:pt idx="5">
                  <c:v>6.6</c:v>
                </c:pt>
                <c:pt idx="6">
                  <c:v>11.6</c:v>
                </c:pt>
                <c:pt idx="7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18B-4935-A07B-33219EF61E34}"/>
            </c:ext>
          </c:extLst>
        </c:ser>
        <c:ser>
          <c:idx val="5"/>
          <c:order val="5"/>
          <c:tx>
            <c:strRef>
              <c:f>'18'!$I$8</c:f>
              <c:strCache>
                <c:ptCount val="1"/>
                <c:pt idx="0">
                  <c:v>収入の伴う仕事はしたことはない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5.2910052910052907E-3"/>
                  <c:y val="-3.63636363636363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8B-4935-A07B-33219EF61E34}"/>
                </c:ext>
              </c:extLst>
            </c:dLbl>
            <c:dLbl>
              <c:idx val="5"/>
              <c:layout>
                <c:manualLayout>
                  <c:x val="-3.5273368606703235E-3"/>
                  <c:y val="-3.33333333333332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18B-4935-A07B-33219EF61E34}"/>
                </c:ext>
              </c:extLst>
            </c:dLbl>
            <c:dLbl>
              <c:idx val="6"/>
              <c:layout>
                <c:manualLayout>
                  <c:x val="-5.2910052910052907E-3"/>
                  <c:y val="-4.1558441558441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18B-4935-A07B-33219EF61E34}"/>
                </c:ext>
              </c:extLst>
            </c:dLbl>
            <c:dLbl>
              <c:idx val="7"/>
              <c:layout>
                <c:manualLayout>
                  <c:x val="-5.2910052910054199E-3"/>
                  <c:y val="-4.67532467532467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18B-4935-A07B-33219EF61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'18'!$I$9:$I$16</c:f>
              <c:numCache>
                <c:formatCode>0.0</c:formatCode>
                <c:ptCount val="8"/>
                <c:pt idx="0">
                  <c:v>3.7</c:v>
                </c:pt>
                <c:pt idx="1">
                  <c:v>3.3</c:v>
                </c:pt>
                <c:pt idx="2">
                  <c:v>4</c:v>
                </c:pt>
                <c:pt idx="3">
                  <c:v>2.6</c:v>
                </c:pt>
                <c:pt idx="4">
                  <c:v>1.5</c:v>
                </c:pt>
                <c:pt idx="5">
                  <c:v>1.6</c:v>
                </c:pt>
                <c:pt idx="6">
                  <c:v>1.4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18B-4935-A07B-33219EF61E34}"/>
            </c:ext>
          </c:extLst>
        </c:ser>
        <c:ser>
          <c:idx val="6"/>
          <c:order val="6"/>
          <c:tx>
            <c:strRef>
              <c:f>'18'!$J$8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18B-4935-A07B-33219EF61E34}"/>
                </c:ext>
              </c:extLst>
            </c:dLbl>
            <c:dLbl>
              <c:idx val="1"/>
              <c:layout>
                <c:manualLayout>
                  <c:x val="1.9400352733685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18B-4935-A07B-33219EF61E34}"/>
                </c:ext>
              </c:extLst>
            </c:dLbl>
            <c:dLbl>
              <c:idx val="2"/>
              <c:layout>
                <c:manualLayout>
                  <c:x val="1.763668430335096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18B-4935-A07B-33219EF61E34}"/>
                </c:ext>
              </c:extLst>
            </c:dLbl>
            <c:dLbl>
              <c:idx val="3"/>
              <c:layout>
                <c:manualLayout>
                  <c:x val="1.7636684303350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18B-4935-A07B-33219EF61E34}"/>
                </c:ext>
              </c:extLst>
            </c:dLbl>
            <c:dLbl>
              <c:idx val="4"/>
              <c:layout>
                <c:manualLayout>
                  <c:x val="1.940035273368606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18B-4935-A07B-33219EF61E34}"/>
                </c:ext>
              </c:extLst>
            </c:dLbl>
            <c:dLbl>
              <c:idx val="5"/>
              <c:layout>
                <c:manualLayout>
                  <c:x val="1.827604882722993E-2"/>
                  <c:y val="1.640419948270441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18B-4935-A07B-33219EF61E3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18B-4935-A07B-33219EF61E34}"/>
                </c:ext>
              </c:extLst>
            </c:dLbl>
            <c:dLbl>
              <c:idx val="7"/>
              <c:layout>
                <c:manualLayout>
                  <c:x val="1.41093474426806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18B-4935-A07B-33219EF61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'18'!$J$9:$J$16</c:f>
              <c:numCache>
                <c:formatCode>0.0</c:formatCode>
                <c:ptCount val="8"/>
                <c:pt idx="0">
                  <c:v>5.0999999999999996</c:v>
                </c:pt>
                <c:pt idx="1">
                  <c:v>0.1</c:v>
                </c:pt>
                <c:pt idx="2">
                  <c:v>1.2</c:v>
                </c:pt>
                <c:pt idx="3">
                  <c:v>0</c:v>
                </c:pt>
                <c:pt idx="4">
                  <c:v>0.3</c:v>
                </c:pt>
                <c:pt idx="5">
                  <c:v>0.2</c:v>
                </c:pt>
                <c:pt idx="6">
                  <c:v>5.2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18B-4935-A07B-33219EF61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68376175200323"/>
          <c:y val="0.8528628608923885"/>
          <c:w val="0.8181420378008305"/>
          <c:h val="0.145053805774278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0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53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97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64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963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48463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46602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32774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0517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88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04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96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5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8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59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91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0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80791-AD43-4B43-A11A-83A65133D8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88973-937C-4838-B9A6-1C6F8C6F8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19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4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D54CEE3-2CC7-384D-B536-04C1ADAE7AE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4000" y="1079500"/>
          <a:ext cx="8382000" cy="520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36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2022-09-14T08:44:26Z</dcterms:created>
  <dcterms:modified xsi:type="dcterms:W3CDTF">2022-09-14T08:44:26Z</dcterms:modified>
</cp:coreProperties>
</file>