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現在の収入を伴う仕事の有無（性別）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3955672207640714"/>
          <c:y val="1.5914991584282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699190543442511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'17'!$D$8</c:f>
              <c:strCache>
                <c:ptCount val="1"/>
                <c:pt idx="0">
                  <c:v>自営農林漁業（家族従業者も含む）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AE-46A2-BA32-114169E6A105}"/>
              </c:ext>
            </c:extLst>
          </c:dPt>
          <c:dLbls>
            <c:dLbl>
              <c:idx val="3"/>
              <c:layout>
                <c:manualLayout>
                  <c:x val="1.0586456337953029E-2"/>
                  <c:y val="-4.21087964493479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E-46A2-BA32-114169E6A105}"/>
                </c:ext>
              </c:extLst>
            </c:dLbl>
            <c:dLbl>
              <c:idx val="4"/>
              <c:layout>
                <c:manualLayout>
                  <c:x val="1.2350865727611867E-2"/>
                  <c:y val="-4.2108796449347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E-46A2-BA32-114169E6A105}"/>
                </c:ext>
              </c:extLst>
            </c:dLbl>
            <c:dLbl>
              <c:idx val="5"/>
              <c:layout>
                <c:manualLayout>
                  <c:x val="1.5879684506929545E-2"/>
                  <c:y val="-4.45857959486819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AE-46A2-BA32-114169E6A105}"/>
                </c:ext>
              </c:extLst>
            </c:dLbl>
            <c:dLbl>
              <c:idx val="7"/>
              <c:layout>
                <c:manualLayout>
                  <c:x val="8.8220469482941915E-3"/>
                  <c:y val="-4.45857959486820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E-46A2-BA32-114169E6A1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'17'!$D$9:$D$16</c:f>
              <c:numCache>
                <c:formatCode>0.0</c:formatCode>
                <c:ptCount val="8"/>
                <c:pt idx="0">
                  <c:v>5.4</c:v>
                </c:pt>
                <c:pt idx="1">
                  <c:v>2.9</c:v>
                </c:pt>
                <c:pt idx="2">
                  <c:v>3.8</c:v>
                </c:pt>
                <c:pt idx="3">
                  <c:v>1.5</c:v>
                </c:pt>
                <c:pt idx="4">
                  <c:v>1.1000000000000001</c:v>
                </c:pt>
                <c:pt idx="5">
                  <c:v>0.5</c:v>
                </c:pt>
                <c:pt idx="6">
                  <c:v>3.4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AE-46A2-BA32-114169E6A105}"/>
            </c:ext>
          </c:extLst>
        </c:ser>
        <c:ser>
          <c:idx val="1"/>
          <c:order val="1"/>
          <c:tx>
            <c:strRef>
              <c:f>'17'!$E$8</c:f>
              <c:strCache>
                <c:ptCount val="1"/>
                <c:pt idx="0">
                  <c:v>自営商工サービス業（家族従業者も含む）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7AE-46A2-BA32-114169E6A105}"/>
              </c:ext>
            </c:extLst>
          </c:dPt>
          <c:dLbls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E-46A2-BA32-114169E6A1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'17'!$E$9:$E$16</c:f>
              <c:numCache>
                <c:formatCode>0.0</c:formatCode>
                <c:ptCount val="8"/>
                <c:pt idx="0">
                  <c:v>7.1</c:v>
                </c:pt>
                <c:pt idx="1">
                  <c:v>4.9000000000000004</c:v>
                </c:pt>
                <c:pt idx="2">
                  <c:v>8</c:v>
                </c:pt>
                <c:pt idx="3">
                  <c:v>5.5</c:v>
                </c:pt>
                <c:pt idx="4">
                  <c:v>7</c:v>
                </c:pt>
                <c:pt idx="5">
                  <c:v>4.9000000000000004</c:v>
                </c:pt>
                <c:pt idx="6">
                  <c:v>7.5</c:v>
                </c:pt>
                <c:pt idx="7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7AE-46A2-BA32-114169E6A105}"/>
            </c:ext>
          </c:extLst>
        </c:ser>
        <c:ser>
          <c:idx val="2"/>
          <c:order val="2"/>
          <c:tx>
            <c:strRef>
              <c:f>'17'!$F$8</c:f>
              <c:strCache>
                <c:ptCount val="1"/>
                <c:pt idx="0">
                  <c:v>会社又は団体の役員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7AE-46A2-BA32-114169E6A105}"/>
              </c:ext>
            </c:extLst>
          </c:dPt>
          <c:dLbls>
            <c:dLbl>
              <c:idx val="1"/>
              <c:layout>
                <c:manualLayout>
                  <c:x val="3.5288187793176763E-3"/>
                  <c:y val="-4.21087964493479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E-46A2-BA32-114169E6A105}"/>
                </c:ext>
              </c:extLst>
            </c:dLbl>
            <c:dLbl>
              <c:idx val="3"/>
              <c:layout>
                <c:manualLayout>
                  <c:x val="8.8220469482941915E-3"/>
                  <c:y val="-4.21089914886785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7AE-46A2-BA32-114169E6A105}"/>
                </c:ext>
              </c:extLst>
            </c:dLbl>
            <c:dLbl>
              <c:idx val="5"/>
              <c:layout>
                <c:manualLayout>
                  <c:x val="1.7644093896588383E-2"/>
                  <c:y val="-4.21089914886786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E-46A2-BA32-114169E6A105}"/>
                </c:ext>
              </c:extLst>
            </c:dLbl>
            <c:dLbl>
              <c:idx val="6"/>
              <c:layout>
                <c:manualLayout>
                  <c:x val="8.8220469482941915E-3"/>
                  <c:y val="-4.21089914886786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E-46A2-BA32-114169E6A105}"/>
                </c:ext>
              </c:extLst>
            </c:dLbl>
            <c:dLbl>
              <c:idx val="7"/>
              <c:layout>
                <c:manualLayout>
                  <c:x val="2.9994959624200249E-2"/>
                  <c:y val="-4.45857959486820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E-46A2-BA32-114169E6A1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'17'!$F$9:$F$16</c:f>
              <c:numCache>
                <c:formatCode>0.0</c:formatCode>
                <c:ptCount val="8"/>
                <c:pt idx="0">
                  <c:v>7.1</c:v>
                </c:pt>
                <c:pt idx="1">
                  <c:v>2.2000000000000002</c:v>
                </c:pt>
                <c:pt idx="2">
                  <c:v>3.1</c:v>
                </c:pt>
                <c:pt idx="3">
                  <c:v>1.5</c:v>
                </c:pt>
                <c:pt idx="4">
                  <c:v>3.6</c:v>
                </c:pt>
                <c:pt idx="5">
                  <c:v>0.2</c:v>
                </c:pt>
                <c:pt idx="6">
                  <c:v>1.4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E-46A2-BA32-114169E6A105}"/>
            </c:ext>
          </c:extLst>
        </c:ser>
        <c:ser>
          <c:idx val="3"/>
          <c:order val="3"/>
          <c:tx>
            <c:strRef>
              <c:f>'17'!$G$8</c:f>
              <c:strCache>
                <c:ptCount val="1"/>
                <c:pt idx="0">
                  <c:v>フルタイムの被雇用者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D7AE-46A2-BA32-114169E6A1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'17'!$G$9:$G$16</c:f>
              <c:numCache>
                <c:formatCode>0.0</c:formatCode>
                <c:ptCount val="8"/>
                <c:pt idx="0">
                  <c:v>11.7</c:v>
                </c:pt>
                <c:pt idx="1">
                  <c:v>3.1</c:v>
                </c:pt>
                <c:pt idx="2">
                  <c:v>11.1</c:v>
                </c:pt>
                <c:pt idx="3">
                  <c:v>7.4</c:v>
                </c:pt>
                <c:pt idx="4">
                  <c:v>19.399999999999999</c:v>
                </c:pt>
                <c:pt idx="5">
                  <c:v>9.8000000000000007</c:v>
                </c:pt>
                <c:pt idx="6">
                  <c:v>13</c:v>
                </c:pt>
                <c:pt idx="7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D7AE-46A2-BA32-114169E6A105}"/>
            </c:ext>
          </c:extLst>
        </c:ser>
        <c:ser>
          <c:idx val="4"/>
          <c:order val="4"/>
          <c:tx>
            <c:strRef>
              <c:f>'17'!$H$8</c:f>
              <c:strCache>
                <c:ptCount val="1"/>
                <c:pt idx="0">
                  <c:v>パートタイム・臨時の被雇用者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D7AE-46A2-BA32-114169E6A1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'17'!$H$9:$H$16</c:f>
              <c:numCache>
                <c:formatCode>0.0</c:formatCode>
                <c:ptCount val="8"/>
                <c:pt idx="0">
                  <c:v>14.3</c:v>
                </c:pt>
                <c:pt idx="1">
                  <c:v>16.100000000000001</c:v>
                </c:pt>
                <c:pt idx="2">
                  <c:v>5.4</c:v>
                </c:pt>
                <c:pt idx="3">
                  <c:v>4</c:v>
                </c:pt>
                <c:pt idx="4">
                  <c:v>6.2</c:v>
                </c:pt>
                <c:pt idx="5">
                  <c:v>9.8000000000000007</c:v>
                </c:pt>
                <c:pt idx="6">
                  <c:v>5.4</c:v>
                </c:pt>
                <c:pt idx="7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D7AE-46A2-BA32-114169E6A105}"/>
            </c:ext>
          </c:extLst>
        </c:ser>
        <c:ser>
          <c:idx val="5"/>
          <c:order val="5"/>
          <c:tx>
            <c:strRef>
              <c:f>'17'!$I$8</c:f>
              <c:strCache>
                <c:ptCount val="1"/>
                <c:pt idx="0">
                  <c:v>収入の伴う仕事はしていない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0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6-D7AE-46A2-BA32-114169E6A1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'17'!$I$9:$I$16</c:f>
              <c:numCache>
                <c:formatCode>0.0</c:formatCode>
                <c:ptCount val="8"/>
                <c:pt idx="0">
                  <c:v>51.2</c:v>
                </c:pt>
                <c:pt idx="1">
                  <c:v>66.900000000000006</c:v>
                </c:pt>
                <c:pt idx="2">
                  <c:v>68.2</c:v>
                </c:pt>
                <c:pt idx="3">
                  <c:v>79</c:v>
                </c:pt>
                <c:pt idx="4">
                  <c:v>62.5</c:v>
                </c:pt>
                <c:pt idx="5">
                  <c:v>74.7</c:v>
                </c:pt>
                <c:pt idx="6">
                  <c:v>64.099999999999994</c:v>
                </c:pt>
                <c:pt idx="7">
                  <c:v>69.2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D7AE-46A2-BA32-114169E6A105}"/>
            </c:ext>
          </c:extLst>
        </c:ser>
        <c:ser>
          <c:idx val="6"/>
          <c:order val="6"/>
          <c:tx>
            <c:strRef>
              <c:f>'17'!$J$8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D7AE-46A2-BA32-114169E6A105}"/>
              </c:ext>
            </c:extLst>
          </c:dPt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D7AE-46A2-BA32-114169E6A105}"/>
              </c:ext>
            </c:extLst>
          </c:dPt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D7AE-46A2-BA32-114169E6A105}"/>
              </c:ext>
            </c:extLst>
          </c:dPt>
          <c:dPt>
            <c:idx val="7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D7AE-46A2-BA32-114169E6A10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D7AE-46A2-BA32-114169E6A10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7AE-46A2-BA32-114169E6A105}"/>
                </c:ext>
              </c:extLst>
            </c:dLbl>
            <c:dLbl>
              <c:idx val="2"/>
              <c:layout>
                <c:manualLayout>
                  <c:x val="1.9400352733686066E-2"/>
                  <c:y val="4.5044524686852061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D7AE-46A2-BA32-114169E6A105}"/>
                </c:ext>
              </c:extLst>
            </c:dLbl>
            <c:dLbl>
              <c:idx val="3"/>
              <c:layout>
                <c:manualLayout>
                  <c:x val="2.29276895943562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7AE-46A2-BA32-114169E6A105}"/>
                </c:ext>
              </c:extLst>
            </c:dLbl>
            <c:dLbl>
              <c:idx val="4"/>
              <c:layout>
                <c:manualLayout>
                  <c:x val="1.940035273368606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D7AE-46A2-BA32-114169E6A105}"/>
                </c:ext>
              </c:extLst>
            </c:dLbl>
            <c:dLbl>
              <c:idx val="5"/>
              <c:layout>
                <c:manualLayout>
                  <c:x val="1.7636684303350969E-2"/>
                  <c:y val="-2.45700245700245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D7AE-46A2-BA32-114169E6A10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D7AE-46A2-BA32-114169E6A10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D7AE-46A2-BA32-114169E6A1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'17'!$B$9:$C$16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'17'!$J$9:$J$16</c:f>
              <c:numCache>
                <c:formatCode>0.0</c:formatCode>
                <c:ptCount val="8"/>
                <c:pt idx="0">
                  <c:v>3.4</c:v>
                </c:pt>
                <c:pt idx="1">
                  <c:v>3.9</c:v>
                </c:pt>
                <c:pt idx="2">
                  <c:v>0.5</c:v>
                </c:pt>
                <c:pt idx="3">
                  <c:v>1</c:v>
                </c:pt>
                <c:pt idx="4">
                  <c:v>0.2</c:v>
                </c:pt>
                <c:pt idx="5">
                  <c:v>0.2</c:v>
                </c:pt>
                <c:pt idx="6">
                  <c:v>5.2</c:v>
                </c:pt>
                <c:pt idx="7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D7AE-46A2-BA32-114169E6A1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000000001E-2"/>
          <c:y val="0.85952078778850427"/>
          <c:w val="0.92123703720425831"/>
          <c:h val="0.128788330205653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0.11259</cdr:x>
      <cdr:y>0.86992</cdr:y>
    </cdr:from>
    <cdr:to>
      <cdr:x>0.1217</cdr:x>
      <cdr:y>0.88222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810220" y="4526614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0.57331</cdr:x>
      <cdr:y>0.87131</cdr:y>
    </cdr:from>
    <cdr:to>
      <cdr:x>0.58242</cdr:x>
      <cdr:y>0.88361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4125582" y="4533877"/>
          <a:ext cx="65555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0.11087</cdr:x>
      <cdr:y>0.90239</cdr:y>
    </cdr:from>
    <cdr:to>
      <cdr:x>0.11998</cdr:x>
      <cdr:y>0.9147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797844" y="4695614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0.57299</cdr:x>
      <cdr:y>0.90208</cdr:y>
    </cdr:from>
    <cdr:to>
      <cdr:x>0.58211</cdr:x>
      <cdr:y>0.91438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4123279" y="4693977"/>
          <a:ext cx="6562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0.11189</cdr:x>
      <cdr:y>0.93401</cdr:y>
    </cdr:from>
    <cdr:to>
      <cdr:x>0.121</cdr:x>
      <cdr:y>0.94631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805148" y="4860137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0.57308</cdr:x>
      <cdr:y>0.93284</cdr:y>
    </cdr:from>
    <cdr:to>
      <cdr:x>0.58219</cdr:x>
      <cdr:y>0.94514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5000066" y="5082392"/>
          <a:ext cx="79484" cy="67014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0.11178</cdr:x>
      <cdr:y>0.96567</cdr:y>
    </cdr:from>
    <cdr:to>
      <cdr:x>0.12089</cdr:x>
      <cdr:y>0.97797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A328CA7-4748-7FD4-1E6F-54BA9C862674}"/>
            </a:ext>
          </a:extLst>
        </cdr:cNvPr>
        <cdr:cNvSpPr/>
      </cdr:nvSpPr>
      <cdr:spPr>
        <a:xfrm xmlns:a="http://schemas.openxmlformats.org/drawingml/2006/main">
          <a:off x="804391" y="5024866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90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6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028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414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114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72878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91082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68930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671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4399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65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92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69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80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4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14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66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3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48038-C74C-4569-B382-8AFAA3B0EB0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71EA9-F87B-45DE-A7FE-0D6817783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6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9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30BBC9F-F4CF-3B46-9285-9D8A4923CDE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08050" y="990600"/>
          <a:ext cx="72009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2022-09-14T08:44:27Z</dcterms:created>
  <dcterms:modified xsi:type="dcterms:W3CDTF">2022-09-14T08:44:27Z</dcterms:modified>
</cp:coreProperties>
</file>