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現在の収入を伴う仕事の有無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7301587301587302"/>
          <c:y val="1.24999457712414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479412295685261"/>
          <c:y val="0.15320470271794537"/>
          <c:w val="0.79806746378924853"/>
          <c:h val="0.651201709290470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'16'!$D$8</c:f>
              <c:strCache>
                <c:ptCount val="1"/>
                <c:pt idx="0">
                  <c:v>自営農林漁業（家族従業者も含む）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0582010582010581E-2"/>
                  <c:y val="-5.78510227543871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C3-4F99-8964-F31F160EC45A}"/>
                </c:ext>
              </c:extLst>
            </c:dLbl>
            <c:dLbl>
              <c:idx val="3"/>
              <c:layout>
                <c:manualLayout>
                  <c:x val="7.0546737213403876E-3"/>
                  <c:y val="-6.33608815426996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C3-4F99-8964-F31F160EC4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'16'!$B$9:$C$12</c:f>
              <c:multiLvlStrCache>
                <c:ptCount val="4"/>
                <c:lvl>
                  <c:pt idx="0">
                    <c:v>９回 (n=1,367)</c:v>
                  </c:pt>
                  <c:pt idx="1">
                    <c:v>９回 (n=1,006)</c:v>
                  </c:pt>
                  <c:pt idx="2">
                    <c:v>９回 (n=1,043)</c:v>
                  </c:pt>
                  <c:pt idx="3">
                    <c:v>９回 (n=1,528)</c:v>
                  </c:pt>
                </c:lvl>
                <c:lvl>
                  <c:pt idx="0">
                    <c:v>日本</c:v>
                  </c:pt>
                  <c:pt idx="1">
                    <c:v>アメリカ</c:v>
                  </c:pt>
                  <c:pt idx="2">
                    <c:v>ドイツ</c:v>
                  </c:pt>
                  <c:pt idx="3">
                    <c:v>スウェーデン</c:v>
                  </c:pt>
                </c:lvl>
              </c:multiLvlStrCache>
            </c:multiLvlStrRef>
          </c:cat>
          <c:val>
            <c:numRef>
              <c:f>'16'!$D$9:$D$12</c:f>
              <c:numCache>
                <c:formatCode>0.0</c:formatCode>
                <c:ptCount val="4"/>
                <c:pt idx="0">
                  <c:v>4.0999999999999996</c:v>
                </c:pt>
                <c:pt idx="1">
                  <c:v>2.5</c:v>
                </c:pt>
                <c:pt idx="2">
                  <c:v>0.8</c:v>
                </c:pt>
                <c:pt idx="3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C3-4F99-8964-F31F160EC45A}"/>
            </c:ext>
          </c:extLst>
        </c:ser>
        <c:ser>
          <c:idx val="1"/>
          <c:order val="1"/>
          <c:tx>
            <c:strRef>
              <c:f>'16'!$E$8</c:f>
              <c:strCache>
                <c:ptCount val="1"/>
                <c:pt idx="0">
                  <c:v>自営商工サービス業（家族従業者も含む）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'16'!$B$9:$C$12</c:f>
              <c:multiLvlStrCache>
                <c:ptCount val="4"/>
                <c:lvl>
                  <c:pt idx="0">
                    <c:v>９回 (n=1,367)</c:v>
                  </c:pt>
                  <c:pt idx="1">
                    <c:v>９回 (n=1,006)</c:v>
                  </c:pt>
                  <c:pt idx="2">
                    <c:v>９回 (n=1,043)</c:v>
                  </c:pt>
                  <c:pt idx="3">
                    <c:v>９回 (n=1,528)</c:v>
                  </c:pt>
                </c:lvl>
                <c:lvl>
                  <c:pt idx="0">
                    <c:v>日本</c:v>
                  </c:pt>
                  <c:pt idx="1">
                    <c:v>アメリカ</c:v>
                  </c:pt>
                  <c:pt idx="2">
                    <c:v>ドイツ</c:v>
                  </c:pt>
                  <c:pt idx="3">
                    <c:v>スウェーデン</c:v>
                  </c:pt>
                </c:lvl>
              </c:multiLvlStrCache>
            </c:multiLvlStrRef>
          </c:cat>
          <c:val>
            <c:numRef>
              <c:f>'16'!$E$9:$E$12</c:f>
              <c:numCache>
                <c:formatCode>0.0</c:formatCode>
                <c:ptCount val="4"/>
                <c:pt idx="0">
                  <c:v>5.9</c:v>
                </c:pt>
                <c:pt idx="1">
                  <c:v>6.6</c:v>
                </c:pt>
                <c:pt idx="2">
                  <c:v>5.8</c:v>
                </c:pt>
                <c:pt idx="3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C3-4F99-8964-F31F160EC45A}"/>
            </c:ext>
          </c:extLst>
        </c:ser>
        <c:ser>
          <c:idx val="2"/>
          <c:order val="2"/>
          <c:tx>
            <c:strRef>
              <c:f>'16'!$F$8</c:f>
              <c:strCache>
                <c:ptCount val="1"/>
                <c:pt idx="0">
                  <c:v>会社又は団体の役員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33354770290792E-17"/>
                  <c:y val="-5.78510227543870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C3-4F99-8964-F31F160EC45A}"/>
                </c:ext>
              </c:extLst>
            </c:dLbl>
            <c:dLbl>
              <c:idx val="2"/>
              <c:layout>
                <c:manualLayout>
                  <c:x val="0"/>
                  <c:y val="-6.33608815426997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C3-4F99-8964-F31F160EC45A}"/>
                </c:ext>
              </c:extLst>
            </c:dLbl>
            <c:dLbl>
              <c:idx val="3"/>
              <c:layout>
                <c:manualLayout>
                  <c:x val="2.1164021164021163E-2"/>
                  <c:y val="-6.88705234159778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FC3-4F99-8964-F31F160EC4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'16'!$B$9:$C$12</c:f>
              <c:multiLvlStrCache>
                <c:ptCount val="4"/>
                <c:lvl>
                  <c:pt idx="0">
                    <c:v>９回 (n=1,367)</c:v>
                  </c:pt>
                  <c:pt idx="1">
                    <c:v>９回 (n=1,006)</c:v>
                  </c:pt>
                  <c:pt idx="2">
                    <c:v>９回 (n=1,043)</c:v>
                  </c:pt>
                  <c:pt idx="3">
                    <c:v>９回 (n=1,528)</c:v>
                  </c:pt>
                </c:lvl>
                <c:lvl>
                  <c:pt idx="0">
                    <c:v>日本</c:v>
                  </c:pt>
                  <c:pt idx="1">
                    <c:v>アメリカ</c:v>
                  </c:pt>
                  <c:pt idx="2">
                    <c:v>ドイツ</c:v>
                  </c:pt>
                  <c:pt idx="3">
                    <c:v>スウェーデン</c:v>
                  </c:pt>
                </c:lvl>
              </c:multiLvlStrCache>
            </c:multiLvlStrRef>
          </c:cat>
          <c:val>
            <c:numRef>
              <c:f>'16'!$F$9:$F$12</c:f>
              <c:numCache>
                <c:formatCode>0.0</c:formatCode>
                <c:ptCount val="4"/>
                <c:pt idx="0">
                  <c:v>4.5</c:v>
                </c:pt>
                <c:pt idx="1">
                  <c:v>2.2000000000000002</c:v>
                </c:pt>
                <c:pt idx="2">
                  <c:v>1.7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C3-4F99-8964-F31F160EC45A}"/>
            </c:ext>
          </c:extLst>
        </c:ser>
        <c:ser>
          <c:idx val="3"/>
          <c:order val="3"/>
          <c:tx>
            <c:strRef>
              <c:f>'16'!$G$8</c:f>
              <c:strCache>
                <c:ptCount val="1"/>
                <c:pt idx="0">
                  <c:v>フルタイムの被雇用者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'16'!$B$9:$C$12</c:f>
              <c:multiLvlStrCache>
                <c:ptCount val="4"/>
                <c:lvl>
                  <c:pt idx="0">
                    <c:v>９回 (n=1,367)</c:v>
                  </c:pt>
                  <c:pt idx="1">
                    <c:v>９回 (n=1,006)</c:v>
                  </c:pt>
                  <c:pt idx="2">
                    <c:v>９回 (n=1,043)</c:v>
                  </c:pt>
                  <c:pt idx="3">
                    <c:v>９回 (n=1,528)</c:v>
                  </c:pt>
                </c:lvl>
                <c:lvl>
                  <c:pt idx="0">
                    <c:v>日本</c:v>
                  </c:pt>
                  <c:pt idx="1">
                    <c:v>アメリカ</c:v>
                  </c:pt>
                  <c:pt idx="2">
                    <c:v>ドイツ</c:v>
                  </c:pt>
                  <c:pt idx="3">
                    <c:v>スウェーデン</c:v>
                  </c:pt>
                </c:lvl>
              </c:multiLvlStrCache>
            </c:multiLvlStrRef>
          </c:cat>
          <c:val>
            <c:numRef>
              <c:f>'16'!$G$9:$G$12</c:f>
              <c:numCache>
                <c:formatCode>0.0</c:formatCode>
                <c:ptCount val="4"/>
                <c:pt idx="0">
                  <c:v>7.2</c:v>
                </c:pt>
                <c:pt idx="1">
                  <c:v>8.9</c:v>
                </c:pt>
                <c:pt idx="2">
                  <c:v>14.1</c:v>
                </c:pt>
                <c:pt idx="3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C3-4F99-8964-F31F160EC45A}"/>
            </c:ext>
          </c:extLst>
        </c:ser>
        <c:ser>
          <c:idx val="4"/>
          <c:order val="4"/>
          <c:tx>
            <c:strRef>
              <c:f>'16'!$H$8</c:f>
              <c:strCache>
                <c:ptCount val="1"/>
                <c:pt idx="0">
                  <c:v>パートタイム・臨時の被雇用者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'16'!$B$9:$C$12</c:f>
              <c:multiLvlStrCache>
                <c:ptCount val="4"/>
                <c:lvl>
                  <c:pt idx="0">
                    <c:v>９回 (n=1,367)</c:v>
                  </c:pt>
                  <c:pt idx="1">
                    <c:v>９回 (n=1,006)</c:v>
                  </c:pt>
                  <c:pt idx="2">
                    <c:v>９回 (n=1,043)</c:v>
                  </c:pt>
                  <c:pt idx="3">
                    <c:v>９回 (n=1,528)</c:v>
                  </c:pt>
                </c:lvl>
                <c:lvl>
                  <c:pt idx="0">
                    <c:v>日本</c:v>
                  </c:pt>
                  <c:pt idx="1">
                    <c:v>アメリカ</c:v>
                  </c:pt>
                  <c:pt idx="2">
                    <c:v>ドイツ</c:v>
                  </c:pt>
                  <c:pt idx="3">
                    <c:v>スウェーデン</c:v>
                  </c:pt>
                </c:lvl>
              </c:multiLvlStrCache>
            </c:multiLvlStrRef>
          </c:cat>
          <c:val>
            <c:numRef>
              <c:f>'16'!$H$9:$H$12</c:f>
              <c:numCache>
                <c:formatCode>0.0</c:formatCode>
                <c:ptCount val="4"/>
                <c:pt idx="0">
                  <c:v>15.2</c:v>
                </c:pt>
                <c:pt idx="1">
                  <c:v>4.5999999999999996</c:v>
                </c:pt>
                <c:pt idx="2">
                  <c:v>8.1</c:v>
                </c:pt>
                <c:pt idx="3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FC3-4F99-8964-F31F160EC45A}"/>
            </c:ext>
          </c:extLst>
        </c:ser>
        <c:ser>
          <c:idx val="5"/>
          <c:order val="5"/>
          <c:tx>
            <c:strRef>
              <c:f>'16'!$I$8</c:f>
              <c:strCache>
                <c:ptCount val="1"/>
                <c:pt idx="0">
                  <c:v>収入の伴う仕事はしていない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'16'!$B$9:$C$12</c:f>
              <c:multiLvlStrCache>
                <c:ptCount val="4"/>
                <c:lvl>
                  <c:pt idx="0">
                    <c:v>９回 (n=1,367)</c:v>
                  </c:pt>
                  <c:pt idx="1">
                    <c:v>９回 (n=1,006)</c:v>
                  </c:pt>
                  <c:pt idx="2">
                    <c:v>９回 (n=1,043)</c:v>
                  </c:pt>
                  <c:pt idx="3">
                    <c:v>９回 (n=1,528)</c:v>
                  </c:pt>
                </c:lvl>
                <c:lvl>
                  <c:pt idx="0">
                    <c:v>日本</c:v>
                  </c:pt>
                  <c:pt idx="1">
                    <c:v>アメリカ</c:v>
                  </c:pt>
                  <c:pt idx="2">
                    <c:v>ドイツ</c:v>
                  </c:pt>
                  <c:pt idx="3">
                    <c:v>スウェーデン</c:v>
                  </c:pt>
                </c:lvl>
              </c:multiLvlStrCache>
            </c:multiLvlStrRef>
          </c:cat>
          <c:val>
            <c:numRef>
              <c:f>'16'!$I$9:$I$12</c:f>
              <c:numCache>
                <c:formatCode>0.0</c:formatCode>
                <c:ptCount val="4"/>
                <c:pt idx="0">
                  <c:v>59.4</c:v>
                </c:pt>
                <c:pt idx="1">
                  <c:v>74.5</c:v>
                </c:pt>
                <c:pt idx="2">
                  <c:v>69.2</c:v>
                </c:pt>
                <c:pt idx="3">
                  <c:v>66.599999999999994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FC3-4F99-8964-F31F160EC45A}"/>
            </c:ext>
          </c:extLst>
        </c:ser>
        <c:ser>
          <c:idx val="6"/>
          <c:order val="6"/>
          <c:tx>
            <c:strRef>
              <c:f>'16'!$J$8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FC3-4F99-8964-F31F160EC45A}"/>
                </c:ext>
              </c:extLst>
            </c:dLbl>
            <c:dLbl>
              <c:idx val="1"/>
              <c:layout>
                <c:manualLayout>
                  <c:x val="1.94003527336859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FC3-4F99-8964-F31F160EC45A}"/>
                </c:ext>
              </c:extLst>
            </c:dLbl>
            <c:dLbl>
              <c:idx val="2"/>
              <c:layout>
                <c:manualLayout>
                  <c:x val="1.763668430335096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FC3-4F99-8964-F31F160EC45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FC3-4F99-8964-F31F160EC4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'16'!$B$9:$C$12</c:f>
              <c:multiLvlStrCache>
                <c:ptCount val="4"/>
                <c:lvl>
                  <c:pt idx="0">
                    <c:v>９回 (n=1,367)</c:v>
                  </c:pt>
                  <c:pt idx="1">
                    <c:v>９回 (n=1,006)</c:v>
                  </c:pt>
                  <c:pt idx="2">
                    <c:v>９回 (n=1,043)</c:v>
                  </c:pt>
                  <c:pt idx="3">
                    <c:v>９回 (n=1,528)</c:v>
                  </c:pt>
                </c:lvl>
                <c:lvl>
                  <c:pt idx="0">
                    <c:v>日本</c:v>
                  </c:pt>
                  <c:pt idx="1">
                    <c:v>アメリカ</c:v>
                  </c:pt>
                  <c:pt idx="2">
                    <c:v>ドイツ</c:v>
                  </c:pt>
                  <c:pt idx="3">
                    <c:v>スウェーデン</c:v>
                  </c:pt>
                </c:lvl>
              </c:multiLvlStrCache>
            </c:multiLvlStrRef>
          </c:cat>
          <c:val>
            <c:numRef>
              <c:f>'16'!$J$9:$J$12</c:f>
              <c:numCache>
                <c:formatCode>0.0</c:formatCode>
                <c:ptCount val="4"/>
                <c:pt idx="0">
                  <c:v>3.7</c:v>
                </c:pt>
                <c:pt idx="1">
                  <c:v>0.8</c:v>
                </c:pt>
                <c:pt idx="2">
                  <c:v>0.2</c:v>
                </c:pt>
                <c:pt idx="3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FC3-4F99-8964-F31F160EC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90245663736478"/>
          <c:y val="0.82657144096657342"/>
          <c:w val="0.78992334291546895"/>
          <c:h val="0.171345090128196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01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87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808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284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168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50273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6304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06964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456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4835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37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846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18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2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08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07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8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47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64A2-381E-4636-8678-8EFE081CAE7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45FC0-727F-4FCB-92DE-C8E5BBA1D1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03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46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F11BA3B-A2B9-8743-A3B6-CD6BCCE61D6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1066800"/>
          <a:ext cx="8775700" cy="5295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6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2022-09-14T08:44:29Z</dcterms:created>
  <dcterms:modified xsi:type="dcterms:W3CDTF">2022-09-14T08:44:29Z</dcterms:modified>
</cp:coreProperties>
</file>