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老後の備えとしての現在の貯蓄や資産の充足度（性別）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3373665563383467"/>
          <c:y val="1.5915071690972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630394552953608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'15'!$D$8</c:f>
              <c:strCache>
                <c:ptCount val="1"/>
                <c:pt idx="0">
                  <c:v>社会保障で基本的な生活は満たされているので、資産保有の必要性がない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F8-47E5-9A53-B7039B0675F2}"/>
              </c:ext>
            </c:extLst>
          </c:dPt>
          <c:dLbls>
            <c:dLbl>
              <c:idx val="0"/>
              <c:layout>
                <c:manualLayout>
                  <c:x val="1.4109347442680744E-2"/>
                  <c:y val="-3.24675324675324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F8-47E5-9A53-B7039B0675F2}"/>
                </c:ext>
              </c:extLst>
            </c:dLbl>
            <c:dLbl>
              <c:idx val="1"/>
              <c:layout>
                <c:manualLayout>
                  <c:x val="1.2345679012345678E-2"/>
                  <c:y val="-3.6796536796536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F8-47E5-9A53-B7039B0675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'15'!$D$9:$D$16</c:f>
              <c:numCache>
                <c:formatCode>0.0</c:formatCode>
                <c:ptCount val="8"/>
                <c:pt idx="0">
                  <c:v>0.8</c:v>
                </c:pt>
                <c:pt idx="1">
                  <c:v>1.1000000000000001</c:v>
                </c:pt>
                <c:pt idx="2">
                  <c:v>3.3</c:v>
                </c:pt>
                <c:pt idx="3">
                  <c:v>5.9</c:v>
                </c:pt>
                <c:pt idx="4">
                  <c:v>13.2</c:v>
                </c:pt>
                <c:pt idx="5">
                  <c:v>13.1</c:v>
                </c:pt>
                <c:pt idx="6">
                  <c:v>7.6</c:v>
                </c:pt>
                <c:pt idx="7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7F8-47E5-9A53-B7039B0675F2}"/>
            </c:ext>
          </c:extLst>
        </c:ser>
        <c:ser>
          <c:idx val="1"/>
          <c:order val="1"/>
          <c:tx>
            <c:strRef>
              <c:f>'15'!$E$8</c:f>
              <c:strCache>
                <c:ptCount val="1"/>
                <c:pt idx="0">
                  <c:v>十分だと思う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7F8-47E5-9A53-B7039B067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'15'!$E$9:$E$16</c:f>
              <c:numCache>
                <c:formatCode>0.0</c:formatCode>
                <c:ptCount val="8"/>
                <c:pt idx="0">
                  <c:v>6.3</c:v>
                </c:pt>
                <c:pt idx="1">
                  <c:v>6.8</c:v>
                </c:pt>
                <c:pt idx="2">
                  <c:v>39.1</c:v>
                </c:pt>
                <c:pt idx="3">
                  <c:v>30.1</c:v>
                </c:pt>
                <c:pt idx="4">
                  <c:v>38.799999999999997</c:v>
                </c:pt>
                <c:pt idx="5">
                  <c:v>29.4</c:v>
                </c:pt>
                <c:pt idx="6">
                  <c:v>26.2</c:v>
                </c:pt>
                <c:pt idx="7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7F8-47E5-9A53-B7039B0675F2}"/>
            </c:ext>
          </c:extLst>
        </c:ser>
        <c:ser>
          <c:idx val="2"/>
          <c:order val="2"/>
          <c:tx>
            <c:strRef>
              <c:f>'15'!$F$8</c:f>
              <c:strCache>
                <c:ptCount val="1"/>
                <c:pt idx="0">
                  <c:v>まあ十分だと思う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7F8-47E5-9A53-B7039B067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'15'!$F$9:$F$16</c:f>
              <c:numCache>
                <c:formatCode>0.0</c:formatCode>
                <c:ptCount val="8"/>
                <c:pt idx="0">
                  <c:v>26.1</c:v>
                </c:pt>
                <c:pt idx="1">
                  <c:v>28.2</c:v>
                </c:pt>
                <c:pt idx="2">
                  <c:v>34.6</c:v>
                </c:pt>
                <c:pt idx="3">
                  <c:v>32.200000000000003</c:v>
                </c:pt>
                <c:pt idx="4">
                  <c:v>27.3</c:v>
                </c:pt>
                <c:pt idx="5">
                  <c:v>33.4</c:v>
                </c:pt>
                <c:pt idx="6">
                  <c:v>40.6</c:v>
                </c:pt>
                <c:pt idx="7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7F8-47E5-9A53-B7039B0675F2}"/>
            </c:ext>
          </c:extLst>
        </c:ser>
        <c:ser>
          <c:idx val="3"/>
          <c:order val="3"/>
          <c:tx>
            <c:strRef>
              <c:f>'15'!$G$8</c:f>
              <c:strCache>
                <c:ptCount val="1"/>
                <c:pt idx="0">
                  <c:v>やや足りないと思う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7F8-47E5-9A53-B7039B067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'15'!$G$9:$G$16</c:f>
              <c:numCache>
                <c:formatCode>0.0</c:formatCode>
                <c:ptCount val="8"/>
                <c:pt idx="0">
                  <c:v>30.1</c:v>
                </c:pt>
                <c:pt idx="1">
                  <c:v>30.3</c:v>
                </c:pt>
                <c:pt idx="2">
                  <c:v>8.5</c:v>
                </c:pt>
                <c:pt idx="3">
                  <c:v>11.7</c:v>
                </c:pt>
                <c:pt idx="4">
                  <c:v>11.5</c:v>
                </c:pt>
                <c:pt idx="5">
                  <c:v>14.1</c:v>
                </c:pt>
                <c:pt idx="6">
                  <c:v>10.199999999999999</c:v>
                </c:pt>
                <c:pt idx="7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7F8-47E5-9A53-B7039B0675F2}"/>
            </c:ext>
          </c:extLst>
        </c:ser>
        <c:ser>
          <c:idx val="4"/>
          <c:order val="4"/>
          <c:tx>
            <c:strRef>
              <c:f>'15'!$H$8</c:f>
              <c:strCache>
                <c:ptCount val="1"/>
                <c:pt idx="0">
                  <c:v>まったく足りないと思う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77F8-47E5-9A53-B7039B067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'15'!$H$9:$H$16</c:f>
              <c:numCache>
                <c:formatCode>0.0</c:formatCode>
                <c:ptCount val="8"/>
                <c:pt idx="0">
                  <c:v>27.6</c:v>
                </c:pt>
                <c:pt idx="1">
                  <c:v>23.2</c:v>
                </c:pt>
                <c:pt idx="2">
                  <c:v>7.3</c:v>
                </c:pt>
                <c:pt idx="3">
                  <c:v>11.5</c:v>
                </c:pt>
                <c:pt idx="4">
                  <c:v>6.4</c:v>
                </c:pt>
                <c:pt idx="5">
                  <c:v>5.4</c:v>
                </c:pt>
                <c:pt idx="6">
                  <c:v>4.3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77F8-47E5-9A53-B7039B0675F2}"/>
            </c:ext>
          </c:extLst>
        </c:ser>
        <c:ser>
          <c:idx val="5"/>
          <c:order val="5"/>
          <c:tx>
            <c:strRef>
              <c:f>'15'!$I$8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77F8-47E5-9A53-B7039B0675F2}"/>
              </c:ext>
            </c:extLst>
          </c:dPt>
          <c:dLbls>
            <c:dLbl>
              <c:idx val="4"/>
              <c:layout>
                <c:manualLayout>
                  <c:x val="-1.7636684303350969E-3"/>
                  <c:y val="-3.2467532467532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77F8-47E5-9A53-B7039B0675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'15'!$I$9:$I$16</c:f>
              <c:numCache>
                <c:formatCode>0.0</c:formatCode>
                <c:ptCount val="8"/>
                <c:pt idx="0">
                  <c:v>6.6</c:v>
                </c:pt>
                <c:pt idx="1">
                  <c:v>8.4</c:v>
                </c:pt>
                <c:pt idx="2">
                  <c:v>7.3</c:v>
                </c:pt>
                <c:pt idx="3">
                  <c:v>8.6</c:v>
                </c:pt>
                <c:pt idx="4">
                  <c:v>1.7</c:v>
                </c:pt>
                <c:pt idx="5">
                  <c:v>3.3</c:v>
                </c:pt>
                <c:pt idx="6">
                  <c:v>9</c:v>
                </c:pt>
                <c:pt idx="7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77F8-47E5-9A53-B7039B0675F2}"/>
            </c:ext>
          </c:extLst>
        </c:ser>
        <c:ser>
          <c:idx val="6"/>
          <c:order val="6"/>
          <c:tx>
            <c:strRef>
              <c:f>'15'!$J$8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77F8-47E5-9A53-B7039B0675F2}"/>
              </c:ext>
            </c:extLst>
          </c:dPt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77F8-47E5-9A53-B7039B0675F2}"/>
              </c:ext>
            </c:extLst>
          </c:dPt>
          <c:dPt>
            <c:idx val="5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77F8-47E5-9A53-B7039B0675F2}"/>
              </c:ext>
            </c:extLst>
          </c:dPt>
          <c:dPt>
            <c:idx val="7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77F8-47E5-9A53-B7039B0675F2}"/>
              </c:ext>
            </c:extLst>
          </c:dPt>
          <c:dLbls>
            <c:dLbl>
              <c:idx val="0"/>
              <c:layout>
                <c:manualLayout>
                  <c:x val="2.46913580246912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77F8-47E5-9A53-B7039B0675F2}"/>
                </c:ext>
              </c:extLst>
            </c:dLbl>
            <c:dLbl>
              <c:idx val="1"/>
              <c:layout>
                <c:manualLayout>
                  <c:x val="2.469135802469135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77F8-47E5-9A53-B7039B0675F2}"/>
                </c:ext>
              </c:extLst>
            </c:dLbl>
            <c:dLbl>
              <c:idx val="2"/>
              <c:layout>
                <c:manualLayout>
                  <c:x val="1.76366843033508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77F8-47E5-9A53-B7039B0675F2}"/>
                </c:ext>
              </c:extLst>
            </c:dLbl>
            <c:dLbl>
              <c:idx val="3"/>
              <c:layout>
                <c:manualLayout>
                  <c:x val="1.4109347442680647E-2"/>
                  <c:y val="7.936416254350125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77F8-47E5-9A53-B7039B0675F2}"/>
                </c:ext>
              </c:extLst>
            </c:dLbl>
            <c:dLbl>
              <c:idx val="4"/>
              <c:layout>
                <c:manualLayout>
                  <c:x val="2.2927689594356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77F8-47E5-9A53-B7039B0675F2}"/>
                </c:ext>
              </c:extLst>
            </c:dLbl>
            <c:dLbl>
              <c:idx val="5"/>
              <c:layout>
                <c:manualLayout>
                  <c:x val="1.9400352733686066E-2"/>
                  <c:y val="7.936416254350125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77F8-47E5-9A53-B7039B0675F2}"/>
                </c:ext>
              </c:extLst>
            </c:dLbl>
            <c:dLbl>
              <c:idx val="6"/>
              <c:layout>
                <c:manualLayout>
                  <c:x val="2.4691358024691357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77F8-47E5-9A53-B7039B0675F2}"/>
                </c:ext>
              </c:extLst>
            </c:dLbl>
            <c:dLbl>
              <c:idx val="7"/>
              <c:layout>
                <c:manualLayout>
                  <c:x val="2.4691358024691357E-2"/>
                  <c:y val="2.029385502069973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77F8-47E5-9A53-B7039B0675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'15'!$B$9:$C$16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'15'!$J$9:$J$16</c:f>
              <c:numCache>
                <c:formatCode>0.0</c:formatCode>
                <c:ptCount val="8"/>
                <c:pt idx="0">
                  <c:v>2.5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1.1000000000000001</c:v>
                </c:pt>
                <c:pt idx="5">
                  <c:v>1.2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77F8-47E5-9A53-B7039B067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1237501651E-2"/>
          <c:y val="0.78586928472176276"/>
          <c:w val="0.92123703720425831"/>
          <c:h val="0.19846192020115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0.23066</cdr:x>
      <cdr:y>0.79338</cdr:y>
    </cdr:from>
    <cdr:to>
      <cdr:x>0.23977</cdr:x>
      <cdr:y>0.8042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1655264" y="4693101"/>
          <a:ext cx="65374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0.23018</cdr:x>
      <cdr:y>0.82454</cdr:y>
    </cdr:from>
    <cdr:to>
      <cdr:x>0.23929</cdr:x>
      <cdr:y>0.83537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1651776" y="4877455"/>
          <a:ext cx="65375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0.23017</cdr:x>
      <cdr:y>0.85052</cdr:y>
    </cdr:from>
    <cdr:to>
      <cdr:x>0.23928</cdr:x>
      <cdr:y>0.86134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1651734" y="5031085"/>
          <a:ext cx="65375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0.22986</cdr:x>
      <cdr:y>0.88082</cdr:y>
    </cdr:from>
    <cdr:to>
      <cdr:x>0.23898</cdr:x>
      <cdr:y>0.89164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1649537" y="5210318"/>
          <a:ext cx="65375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0.23057</cdr:x>
      <cdr:y>0.90765</cdr:y>
    </cdr:from>
    <cdr:to>
      <cdr:x>0.23968</cdr:x>
      <cdr:y>0.91847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1654563" y="5369068"/>
          <a:ext cx="65374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0.23056</cdr:x>
      <cdr:y>0.93709</cdr:y>
    </cdr:from>
    <cdr:to>
      <cdr:x>0.23967</cdr:x>
      <cdr:y>0.94791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1654521" y="5543181"/>
          <a:ext cx="65374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0.22985</cdr:x>
      <cdr:y>0.96652</cdr:y>
    </cdr:from>
    <cdr:to>
      <cdr:x>0.23896</cdr:x>
      <cdr:y>0.97734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A328CA7-4748-7FD4-1E6F-54BA9C862674}"/>
            </a:ext>
          </a:extLst>
        </cdr:cNvPr>
        <cdr:cNvSpPr/>
      </cdr:nvSpPr>
      <cdr:spPr>
        <a:xfrm xmlns:a="http://schemas.openxmlformats.org/drawingml/2006/main">
          <a:off x="1649445" y="5717294"/>
          <a:ext cx="65375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07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7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904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266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0934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87045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67905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7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3254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51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9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22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1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85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2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3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EDF2-83C1-4066-89D5-AD1987F5EB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23B9F-C7A0-43F2-B8E6-33A1BA3E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13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5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2BF72D6-F0F4-2843-97FC-DDBC4C7C977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20750" y="952500"/>
          <a:ext cx="72009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4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2022-09-14T08:44:30Z</dcterms:created>
  <dcterms:modified xsi:type="dcterms:W3CDTF">2022-09-14T08:44:30Z</dcterms:modified>
</cp:coreProperties>
</file>