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老後の備えとしての現在の貯蓄や資産の充足度（第８回比較）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17019400352733685"/>
          <c:y val="1.2500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'14'!$D$8</c:f>
              <c:strCache>
                <c:ptCount val="1"/>
                <c:pt idx="0">
                  <c:v>社会保障で基本的な生活は満たされているので、資産保有の必要性がない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345679012345678E-2"/>
                  <c:y val="-3.1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CD-4318-AF8F-5AC6E624F4A0}"/>
                </c:ext>
              </c:extLst>
            </c:dLbl>
            <c:dLbl>
              <c:idx val="1"/>
              <c:layout>
                <c:manualLayout>
                  <c:x val="1.0582010582010581E-2"/>
                  <c:y val="-3.1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CD-4318-AF8F-5AC6E624F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'14'!$B$9:$C$16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'14'!$D$9:$D$16</c:f>
              <c:numCache>
                <c:formatCode>0.0</c:formatCode>
                <c:ptCount val="8"/>
                <c:pt idx="0">
                  <c:v>1</c:v>
                </c:pt>
                <c:pt idx="1">
                  <c:v>1.3</c:v>
                </c:pt>
                <c:pt idx="2">
                  <c:v>4.8</c:v>
                </c:pt>
                <c:pt idx="3">
                  <c:v>2.7</c:v>
                </c:pt>
                <c:pt idx="4">
                  <c:v>13.1</c:v>
                </c:pt>
                <c:pt idx="5">
                  <c:v>14.3</c:v>
                </c:pt>
                <c:pt idx="6">
                  <c:v>6.7</c:v>
                </c:pt>
                <c:pt idx="7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CD-4318-AF8F-5AC6E624F4A0}"/>
            </c:ext>
          </c:extLst>
        </c:ser>
        <c:ser>
          <c:idx val="1"/>
          <c:order val="1"/>
          <c:tx>
            <c:strRef>
              <c:f>'14'!$E$8</c:f>
              <c:strCache>
                <c:ptCount val="1"/>
                <c:pt idx="0">
                  <c:v>十分だと思う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'14'!$B$9:$C$16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'14'!$E$9:$E$16</c:f>
              <c:numCache>
                <c:formatCode>0.0</c:formatCode>
                <c:ptCount val="8"/>
                <c:pt idx="0">
                  <c:v>6.6</c:v>
                </c:pt>
                <c:pt idx="1">
                  <c:v>10.4</c:v>
                </c:pt>
                <c:pt idx="2">
                  <c:v>33.9</c:v>
                </c:pt>
                <c:pt idx="3">
                  <c:v>30.8</c:v>
                </c:pt>
                <c:pt idx="4">
                  <c:v>33.700000000000003</c:v>
                </c:pt>
                <c:pt idx="5">
                  <c:v>32.700000000000003</c:v>
                </c:pt>
                <c:pt idx="6">
                  <c:v>21.8</c:v>
                </c:pt>
                <c:pt idx="7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CD-4318-AF8F-5AC6E624F4A0}"/>
            </c:ext>
          </c:extLst>
        </c:ser>
        <c:ser>
          <c:idx val="2"/>
          <c:order val="2"/>
          <c:tx>
            <c:strRef>
              <c:f>'14'!$F$8</c:f>
              <c:strCache>
                <c:ptCount val="1"/>
                <c:pt idx="0">
                  <c:v>まあ十分だと思う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'14'!$B$9:$C$16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'14'!$F$9:$F$16</c:f>
              <c:numCache>
                <c:formatCode>0.0</c:formatCode>
                <c:ptCount val="8"/>
                <c:pt idx="0">
                  <c:v>27.2</c:v>
                </c:pt>
                <c:pt idx="1">
                  <c:v>27</c:v>
                </c:pt>
                <c:pt idx="2">
                  <c:v>33.200000000000003</c:v>
                </c:pt>
                <c:pt idx="3">
                  <c:v>38</c:v>
                </c:pt>
                <c:pt idx="4">
                  <c:v>30.7</c:v>
                </c:pt>
                <c:pt idx="5">
                  <c:v>33.6</c:v>
                </c:pt>
                <c:pt idx="6">
                  <c:v>40.1</c:v>
                </c:pt>
                <c:pt idx="7">
                  <c:v>43.7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CD-4318-AF8F-5AC6E624F4A0}"/>
            </c:ext>
          </c:extLst>
        </c:ser>
        <c:ser>
          <c:idx val="3"/>
          <c:order val="3"/>
          <c:tx>
            <c:strRef>
              <c:f>'14'!$G$8</c:f>
              <c:strCache>
                <c:ptCount val="1"/>
                <c:pt idx="0">
                  <c:v>やや足りないと思う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'14'!$B$9:$C$16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'14'!$G$9:$G$16</c:f>
              <c:numCache>
                <c:formatCode>0.0</c:formatCode>
                <c:ptCount val="8"/>
                <c:pt idx="0">
                  <c:v>30.2</c:v>
                </c:pt>
                <c:pt idx="1">
                  <c:v>34.9</c:v>
                </c:pt>
                <c:pt idx="2">
                  <c:v>10.3</c:v>
                </c:pt>
                <c:pt idx="3">
                  <c:v>13.1</c:v>
                </c:pt>
                <c:pt idx="4">
                  <c:v>12.9</c:v>
                </c:pt>
                <c:pt idx="5">
                  <c:v>12.6</c:v>
                </c:pt>
                <c:pt idx="6">
                  <c:v>11.5</c:v>
                </c:pt>
                <c:pt idx="7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CD-4318-AF8F-5AC6E624F4A0}"/>
            </c:ext>
          </c:extLst>
        </c:ser>
        <c:ser>
          <c:idx val="4"/>
          <c:order val="4"/>
          <c:tx>
            <c:strRef>
              <c:f>'14'!$H$8</c:f>
              <c:strCache>
                <c:ptCount val="1"/>
                <c:pt idx="0">
                  <c:v>まったく足りないと思う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'14'!$B$9:$C$16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'14'!$H$9:$H$16</c:f>
              <c:numCache>
                <c:formatCode>0.0</c:formatCode>
                <c:ptCount val="8"/>
                <c:pt idx="0">
                  <c:v>25.3</c:v>
                </c:pt>
                <c:pt idx="1">
                  <c:v>22.1</c:v>
                </c:pt>
                <c:pt idx="2">
                  <c:v>9.6999999999999993</c:v>
                </c:pt>
                <c:pt idx="3">
                  <c:v>11.8</c:v>
                </c:pt>
                <c:pt idx="4">
                  <c:v>5.8</c:v>
                </c:pt>
                <c:pt idx="5">
                  <c:v>5.4</c:v>
                </c:pt>
                <c:pt idx="6">
                  <c:v>4.5999999999999996</c:v>
                </c:pt>
                <c:pt idx="7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CD-4318-AF8F-5AC6E624F4A0}"/>
            </c:ext>
          </c:extLst>
        </c:ser>
        <c:ser>
          <c:idx val="5"/>
          <c:order val="5"/>
          <c:tx>
            <c:strRef>
              <c:f>'14'!$I$8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3.5273368606703235E-3"/>
                  <c:y val="-3.33333333333332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CD-4318-AF8F-5AC6E624F4A0}"/>
                </c:ext>
              </c:extLst>
            </c:dLbl>
            <c:dLbl>
              <c:idx val="7"/>
              <c:layout>
                <c:manualLayout>
                  <c:x val="0"/>
                  <c:y val="-3.54165026246719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CD-4318-AF8F-5AC6E624F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'14'!$B$9:$C$16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'14'!$I$9:$I$16</c:f>
              <c:numCache>
                <c:formatCode>0.0</c:formatCode>
                <c:ptCount val="8"/>
                <c:pt idx="0">
                  <c:v>7.5</c:v>
                </c:pt>
                <c:pt idx="1">
                  <c:v>4.3</c:v>
                </c:pt>
                <c:pt idx="2">
                  <c:v>8.1</c:v>
                </c:pt>
                <c:pt idx="3">
                  <c:v>3.7</c:v>
                </c:pt>
                <c:pt idx="4">
                  <c:v>2.6</c:v>
                </c:pt>
                <c:pt idx="5">
                  <c:v>1.4</c:v>
                </c:pt>
                <c:pt idx="6">
                  <c:v>12.8</c:v>
                </c:pt>
                <c:pt idx="7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CD-4318-AF8F-5AC6E624F4A0}"/>
            </c:ext>
          </c:extLst>
        </c:ser>
        <c:ser>
          <c:idx val="6"/>
          <c:order val="6"/>
          <c:tx>
            <c:strRef>
              <c:f>'14'!$J$8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455026455026325E-2"/>
                  <c:y val="1.90970016120299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6CD-4318-AF8F-5AC6E624F4A0}"/>
                </c:ext>
              </c:extLst>
            </c:dLbl>
            <c:dLbl>
              <c:idx val="1"/>
              <c:layout>
                <c:manualLayout>
                  <c:x val="1.9400352733685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CD-4318-AF8F-5AC6E624F4A0}"/>
                </c:ext>
              </c:extLst>
            </c:dLbl>
            <c:dLbl>
              <c:idx val="2"/>
              <c:layout>
                <c:manualLayout>
                  <c:x val="1.763668430335096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6CD-4318-AF8F-5AC6E624F4A0}"/>
                </c:ext>
              </c:extLst>
            </c:dLbl>
            <c:dLbl>
              <c:idx val="3"/>
              <c:layout>
                <c:manualLayout>
                  <c:x val="1.7636684303350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CD-4318-AF8F-5AC6E624F4A0}"/>
                </c:ext>
              </c:extLst>
            </c:dLbl>
            <c:dLbl>
              <c:idx val="4"/>
              <c:layout>
                <c:manualLayout>
                  <c:x val="1.940035273368606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6CD-4318-AF8F-5AC6E624F4A0}"/>
                </c:ext>
              </c:extLst>
            </c:dLbl>
            <c:dLbl>
              <c:idx val="5"/>
              <c:layout>
                <c:manualLayout>
                  <c:x val="1.827604882722993E-2"/>
                  <c:y val="1.640419948270441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6CD-4318-AF8F-5AC6E624F4A0}"/>
                </c:ext>
              </c:extLst>
            </c:dLbl>
            <c:dLbl>
              <c:idx val="6"/>
              <c:layout>
                <c:manualLayout>
                  <c:x val="2.4691358024691357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6CD-4318-AF8F-5AC6E624F4A0}"/>
                </c:ext>
              </c:extLst>
            </c:dLbl>
            <c:dLbl>
              <c:idx val="7"/>
              <c:layout>
                <c:manualLayout>
                  <c:x val="1.41093474426806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6CD-4318-AF8F-5AC6E624F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'14'!$B$9:$C$16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'14'!$J$9:$J$16</c:f>
              <c:numCache>
                <c:formatCode>0.0</c:formatCode>
                <c:ptCount val="8"/>
                <c:pt idx="0">
                  <c:v>2.2000000000000002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1.2</c:v>
                </c:pt>
                <c:pt idx="5">
                  <c:v>0</c:v>
                </c:pt>
                <c:pt idx="6">
                  <c:v>2.5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6CD-4318-AF8F-5AC6E624F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528517268674749"/>
          <c:y val="0.75494619422572173"/>
          <c:w val="0.74054062686608635"/>
          <c:h val="0.242970472440944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75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96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29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76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21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96435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54772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34130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071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651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73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9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17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67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2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71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24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38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EF46-FC64-4E94-917F-43E030C7385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27A52-47A3-402B-94E7-A28DA5E88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31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2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635079D-81FF-8F42-87A0-3E8F074512A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71550" y="1130300"/>
          <a:ext cx="7200900" cy="551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11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2022-09-14T08:44:32Z</dcterms:created>
  <dcterms:modified xsi:type="dcterms:W3CDTF">2022-09-14T08:44:32Z</dcterms:modified>
</cp:coreProperties>
</file>