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普及させるための取組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'17'!$B$9:$B$17</c:f>
              <c:strCache>
                <c:ptCount val="9"/>
                <c:pt idx="0">
                  <c:v>学校などでの教育</c:v>
                </c:pt>
                <c:pt idx="1">
                  <c:v>テレビ・ラジオでの啓発活動</c:v>
                </c:pt>
                <c:pt idx="2">
                  <c:v>車内や駅構内などでのアナウンスやポスター
での啓発活動</c:v>
                </c:pt>
                <c:pt idx="3">
                  <c:v>新聞・雑誌での啓発活動</c:v>
                </c:pt>
                <c:pt idx="4">
                  <c:v>インターネット（FacebookやTwitterなどのSNS
を含む）での啓発活動</c:v>
                </c:pt>
                <c:pt idx="5">
                  <c:v>高齢者、障害者、妊産婦などと交流し、理解を
深めるためのイベントなど</c:v>
                </c:pt>
                <c:pt idx="6">
                  <c:v>その他</c:v>
                </c:pt>
                <c:pt idx="7">
                  <c:v>特にない</c:v>
                </c:pt>
                <c:pt idx="8">
                  <c:v>無回答</c:v>
                </c:pt>
              </c:strCache>
            </c:strRef>
          </c:cat>
          <c:val>
            <c:numRef>
              <c:f>'17'!$C$9:$C$17</c:f>
              <c:numCache>
                <c:formatCode>0.0_ </c:formatCode>
                <c:ptCount val="9"/>
                <c:pt idx="0">
                  <c:v>68.7</c:v>
                </c:pt>
                <c:pt idx="1">
                  <c:v>61.5</c:v>
                </c:pt>
                <c:pt idx="2">
                  <c:v>61.4</c:v>
                </c:pt>
                <c:pt idx="3">
                  <c:v>36.5</c:v>
                </c:pt>
                <c:pt idx="4">
                  <c:v>33.700000000000003</c:v>
                </c:pt>
                <c:pt idx="5">
                  <c:v>29</c:v>
                </c:pt>
                <c:pt idx="6">
                  <c:v>2.7</c:v>
                </c:pt>
                <c:pt idx="7">
                  <c:v>2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57-4BC9-A537-230ADB949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1290768"/>
        <c:axId val="491288208"/>
      </c:barChart>
      <c:catAx>
        <c:axId val="4912907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1288208"/>
        <c:crosses val="autoZero"/>
        <c:auto val="1"/>
        <c:lblAlgn val="ctr"/>
        <c:lblOffset val="100"/>
        <c:noMultiLvlLbl val="0"/>
      </c:catAx>
      <c:valAx>
        <c:axId val="4912882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129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0.73818</cdr:x>
      <cdr:y>0.88849</cdr:y>
    </cdr:from>
    <cdr:to>
      <cdr:x>0.88945</cdr:x>
      <cdr:y>0.9308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6328048" y="4953622"/>
          <a:ext cx="1296762" cy="235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dirty="0"/>
            <a:t>総　数（</a:t>
          </a:r>
          <a:r>
            <a:rPr lang="en-US" altLang="ja-JP" sz="1100" dirty="0"/>
            <a:t>n=2,015</a:t>
          </a:r>
          <a:r>
            <a:rPr lang="ja-JP" altLang="en-US" sz="1100" dirty="0"/>
            <a:t>人、</a:t>
          </a:r>
          <a:r>
            <a:rPr lang="en-US" altLang="ja-JP" sz="1100" dirty="0"/>
            <a:t>M.T.=295.9%</a:t>
          </a:r>
          <a:r>
            <a:rPr lang="ja-JP" altLang="en-US" sz="1100" dirty="0"/>
            <a:t>）</a:t>
          </a:r>
        </a:p>
      </cdr:txBody>
    </cdr:sp>
  </cdr:relSizeAnchor>
  <cdr:relSizeAnchor xmlns:cdr="http://schemas.openxmlformats.org/drawingml/2006/chartDrawing">
    <cdr:from>
      <cdr:x>0.95121</cdr:x>
      <cdr:y>0.03011</cdr:y>
    </cdr:from>
    <cdr:to>
      <cdr:x>0.9763</cdr:x>
      <cdr:y>0.06038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8154216" y="167872"/>
          <a:ext cx="215084" cy="168765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 dirty="0"/>
            <a:t>(%)</a:t>
          </a:r>
          <a:endParaRPr kumimoji="1" lang="ja-JP" alt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7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4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31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33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8914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34612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544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25910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8573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083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81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1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75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51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01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2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63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54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AE969-46E4-49BD-83B5-37F4BDA1778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B1DBF-4F62-49F1-A33C-26E5F2312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9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33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13A27B9-EED8-1009-C2B9-066B0D9C4DD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81000" y="901701"/>
          <a:ext cx="8572500" cy="557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443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2022-09-14T08:45:24Z</dcterms:created>
  <dcterms:modified xsi:type="dcterms:W3CDTF">2022-09-14T08:45:25Z</dcterms:modified>
</cp:coreProperties>
</file>