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環境整備のために重要な施策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'13'!$B$9:$B$16</c:f>
              <c:strCache>
                <c:ptCount val="8"/>
                <c:pt idx="0">
                  <c:v>公共施設や公共交通機関におけるベ
ビーカー専用スペースなどの設置</c:v>
                </c:pt>
                <c:pt idx="1">
                  <c:v>ベビーカーマークの掲出場所の拡大</c:v>
                </c:pt>
                <c:pt idx="2">
                  <c:v>ベビーカー使用者の危険行為（エスカ
レーターでのベビーカー使用、駆け込み
乗車など）に対する規制</c:v>
                </c:pt>
                <c:pt idx="3">
                  <c:v>各種広報媒体を通じた周知活動の実施</c:v>
                </c:pt>
                <c:pt idx="4">
                  <c:v>ベビーカーの小型化の促進</c:v>
                </c:pt>
                <c:pt idx="5">
                  <c:v>説明会や講習会などの開催による普及・
啓発活動の実施</c:v>
                </c:pt>
                <c:pt idx="6">
                  <c:v>その他</c:v>
                </c:pt>
                <c:pt idx="7">
                  <c:v>無回答</c:v>
                </c:pt>
              </c:strCache>
            </c:strRef>
          </c:cat>
          <c:val>
            <c:numRef>
              <c:f>'13'!$C$9:$C$16</c:f>
              <c:numCache>
                <c:formatCode>0.0_ </c:formatCode>
                <c:ptCount val="8"/>
                <c:pt idx="0">
                  <c:v>67.5</c:v>
                </c:pt>
                <c:pt idx="1">
                  <c:v>56</c:v>
                </c:pt>
                <c:pt idx="2">
                  <c:v>46.5</c:v>
                </c:pt>
                <c:pt idx="3">
                  <c:v>40.9</c:v>
                </c:pt>
                <c:pt idx="4">
                  <c:v>27.5</c:v>
                </c:pt>
                <c:pt idx="5">
                  <c:v>14</c:v>
                </c:pt>
                <c:pt idx="6">
                  <c:v>3.4</c:v>
                </c:pt>
                <c:pt idx="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0-407D-B9E8-2B9FC7FB1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7445064"/>
        <c:axId val="587447624"/>
      </c:barChart>
      <c:catAx>
        <c:axId val="587445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7624"/>
        <c:crosses val="autoZero"/>
        <c:auto val="1"/>
        <c:lblAlgn val="ctr"/>
        <c:lblOffset val="100"/>
        <c:noMultiLvlLbl val="0"/>
      </c:catAx>
      <c:valAx>
        <c:axId val="5874476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5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0.81818</cdr:x>
      <cdr:y>0.86842</cdr:y>
    </cdr:from>
    <cdr:to>
      <cdr:x>0.96922</cdr:x>
      <cdr:y>0.91016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44400" y="7543800"/>
          <a:ext cx="2278811" cy="362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n=2,015</a:t>
          </a:r>
          <a:r>
            <a:rPr lang="ja-JP" altLang="en-US" sz="1100"/>
            <a:t>人、</a:t>
          </a:r>
          <a:r>
            <a:rPr lang="en-US" altLang="ja-JP" sz="1100"/>
            <a:t>M.T.=256.6%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0.97484</cdr:x>
      <cdr:y>0.03017</cdr:y>
    </cdr:from>
    <cdr:to>
      <cdr:x>1</cdr:x>
      <cdr:y>0.0612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76811" y="257175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8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1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441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33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15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0866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86145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76331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45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7702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07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11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44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57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39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93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12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83672-4034-420F-9A16-1AD24CB15D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7B16F-B29B-4E0E-9BE6-0F314C03B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83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84E7787-64F4-4054-EA18-16E89B6F4A5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016000"/>
          <a:ext cx="87503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88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2022-09-14T08:45:29Z</dcterms:created>
  <dcterms:modified xsi:type="dcterms:W3CDTF">2022-09-14T08:45:29Z</dcterms:modified>
</cp:coreProperties>
</file>