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ベビーカーマークの認知度向上のための取組</a:t>
            </a:r>
            <a:endParaRPr lang="en-US" alt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'12'!$B$9:$B$17</c:f>
              <c:strCache>
                <c:ptCount val="9"/>
                <c:pt idx="0">
                  <c:v>テレビや新聞などを通じた周知活動</c:v>
                </c:pt>
                <c:pt idx="1">
                  <c:v>公共施設や公共交通機関を通じた周
知活動</c:v>
                </c:pt>
                <c:pt idx="2">
                  <c:v>保育園、幼稚園、学校などの子育て・
教育機関を通じた周知活動</c:v>
                </c:pt>
                <c:pt idx="3">
                  <c:v>商業施設や飲食店を通じた周知活動</c:v>
                </c:pt>
                <c:pt idx="4">
                  <c:v>病院などの医療機関を通じた周知活動</c:v>
                </c:pt>
                <c:pt idx="5">
                  <c:v>FacebookやTwitterなどのSNSを活用し
た周知活動</c:v>
                </c:pt>
                <c:pt idx="6">
                  <c:v>国や地方公共団体のホームページな
どインターネットを活用した周知活動</c:v>
                </c:pt>
                <c:pt idx="7">
                  <c:v>その他</c:v>
                </c:pt>
                <c:pt idx="8">
                  <c:v>無回答</c:v>
                </c:pt>
              </c:strCache>
            </c:strRef>
          </c:cat>
          <c:val>
            <c:numRef>
              <c:f>'12'!$C$9:$C$17</c:f>
              <c:numCache>
                <c:formatCode>0.0_ </c:formatCode>
                <c:ptCount val="9"/>
                <c:pt idx="0">
                  <c:v>68.599999999999994</c:v>
                </c:pt>
                <c:pt idx="1">
                  <c:v>68.3</c:v>
                </c:pt>
                <c:pt idx="2">
                  <c:v>53.2</c:v>
                </c:pt>
                <c:pt idx="3">
                  <c:v>41</c:v>
                </c:pt>
                <c:pt idx="4">
                  <c:v>31.2</c:v>
                </c:pt>
                <c:pt idx="5">
                  <c:v>28.1</c:v>
                </c:pt>
                <c:pt idx="6">
                  <c:v>26</c:v>
                </c:pt>
                <c:pt idx="7">
                  <c:v>2.7</c:v>
                </c:pt>
                <c:pt idx="8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1E-4CE1-B0AC-DD918540F5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2252680"/>
        <c:axId val="562251400"/>
      </c:barChart>
      <c:catAx>
        <c:axId val="562252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2251400"/>
        <c:crosses val="autoZero"/>
        <c:auto val="1"/>
        <c:lblAlgn val="ctr"/>
        <c:lblOffset val="100"/>
        <c:noMultiLvlLbl val="0"/>
      </c:catAx>
      <c:valAx>
        <c:axId val="56225140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2252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0.75107</cdr:x>
      <cdr:y>0.90483</cdr:y>
    </cdr:from>
    <cdr:to>
      <cdr:x>0.90211</cdr:x>
      <cdr:y>0.9455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6495739" y="5050448"/>
          <a:ext cx="1306300" cy="2270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 dirty="0"/>
            <a:t>総　数（</a:t>
          </a:r>
          <a:r>
            <a:rPr lang="en-US" altLang="ja-JP" sz="1100" dirty="0"/>
            <a:t>n=2,015</a:t>
          </a:r>
          <a:r>
            <a:rPr lang="ja-JP" altLang="en-US" sz="1100" dirty="0"/>
            <a:t>人、</a:t>
          </a:r>
          <a:r>
            <a:rPr lang="en-US" altLang="ja-JP" sz="1100" dirty="0"/>
            <a:t>M.T.=320.0%</a:t>
          </a:r>
          <a:r>
            <a:rPr lang="ja-JP" altLang="en-US" sz="1100" dirty="0"/>
            <a:t>）</a:t>
          </a:r>
        </a:p>
      </cdr:txBody>
    </cdr:sp>
  </cdr:relSizeAnchor>
  <cdr:relSizeAnchor xmlns:cdr="http://schemas.openxmlformats.org/drawingml/2006/chartDrawing">
    <cdr:from>
      <cdr:x>0.9382</cdr:x>
      <cdr:y>0.02629</cdr:y>
    </cdr:from>
    <cdr:to>
      <cdr:x>0.96329</cdr:x>
      <cdr:y>0.05582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8114204" y="146742"/>
          <a:ext cx="216996" cy="16482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 dirty="0"/>
            <a:t>(%)</a:t>
          </a:r>
          <a:endParaRPr kumimoji="1" lang="ja-JP" alt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7365-4552-47F5-B0CA-31C36EB5DF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6C9-26C3-43DE-A83D-B0536113F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35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7365-4552-47F5-B0CA-31C36EB5DF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6C9-26C3-43DE-A83D-B0536113F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74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7365-4552-47F5-B0CA-31C36EB5DF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6C9-26C3-43DE-A83D-B0536113F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53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618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6214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32162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37440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35340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2013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2578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7365-4552-47F5-B0CA-31C36EB5DF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6C9-26C3-43DE-A83D-B0536113F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164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7365-4552-47F5-B0CA-31C36EB5DF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6C9-26C3-43DE-A83D-B0536113F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41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7365-4552-47F5-B0CA-31C36EB5DF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6C9-26C3-43DE-A83D-B0536113F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39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7365-4552-47F5-B0CA-31C36EB5DF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6C9-26C3-43DE-A83D-B0536113F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27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7365-4552-47F5-B0CA-31C36EB5DF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6C9-26C3-43DE-A83D-B0536113F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90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7365-4552-47F5-B0CA-31C36EB5DF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6C9-26C3-43DE-A83D-B0536113F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90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7365-4552-47F5-B0CA-31C36EB5DF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6C9-26C3-43DE-A83D-B0536113F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3897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7365-4552-47F5-B0CA-31C36EB5DF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616C9-26C3-43DE-A83D-B0536113F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64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07365-4552-47F5-B0CA-31C36EB5DF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616C9-26C3-43DE-A83D-B0536113FC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573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89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CFC4111-5210-537A-AC37-5911D28D42D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1300" y="914400"/>
          <a:ext cx="8648700" cy="5581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209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2022-09-14T08:45:30Z</dcterms:created>
  <dcterms:modified xsi:type="dcterms:W3CDTF">2022-09-14T08:45:30Z</dcterms:modified>
</cp:coreProperties>
</file>