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安全に利用するための留意事項の認知度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'11'!$B$9:$B$17</c:f>
              <c:strCache>
                <c:ptCount val="9"/>
                <c:pt idx="0">
                  <c:v>ベビーカーに子どもを乗せる際にはシートベルトを
着用する</c:v>
                </c:pt>
                <c:pt idx="1">
                  <c:v>電車やバスなどの車内や駅のホーム、バス停で
ベビーカーを止めている間は、ベビーカーから目を
離さず、ストッパーをかけ、手を添える</c:v>
                </c:pt>
                <c:pt idx="2">
                  <c:v>ベビーカー使用時に駆け込み乗車をしない</c:v>
                </c:pt>
                <c:pt idx="3">
                  <c:v>周囲の人や通行者と接触したり、移動の妨げにな
らないようにするなど、ベビーカーの操作に気をつ
ける</c:v>
                </c:pt>
                <c:pt idx="4">
                  <c:v>通路やバス乗降時の段差のつまずきや、ホーム
と車両の隙間に注意する</c:v>
                </c:pt>
                <c:pt idx="5">
                  <c:v>エスカレーターや階段では、ベビーカーから子ども
を降ろして利用する</c:v>
                </c:pt>
                <c:pt idx="6">
                  <c:v>バス車内では、固定ベルトを使い座席に固定する</c:v>
                </c:pt>
                <c:pt idx="7">
                  <c:v>どれも知らなかった</c:v>
                </c:pt>
                <c:pt idx="8">
                  <c:v>無回答</c:v>
                </c:pt>
              </c:strCache>
            </c:strRef>
          </c:cat>
          <c:val>
            <c:numRef>
              <c:f>'11'!$C$9:$C$17</c:f>
              <c:numCache>
                <c:formatCode>0.0_);[Red]\(0.0\)</c:formatCode>
                <c:ptCount val="9"/>
                <c:pt idx="0">
                  <c:v>57.6</c:v>
                </c:pt>
                <c:pt idx="1">
                  <c:v>56.2</c:v>
                </c:pt>
                <c:pt idx="2">
                  <c:v>56.2</c:v>
                </c:pt>
                <c:pt idx="3">
                  <c:v>53.6</c:v>
                </c:pt>
                <c:pt idx="4">
                  <c:v>51</c:v>
                </c:pt>
                <c:pt idx="5">
                  <c:v>40.6</c:v>
                </c:pt>
                <c:pt idx="6">
                  <c:v>21.2</c:v>
                </c:pt>
                <c:pt idx="7">
                  <c:v>16.399999999999999</c:v>
                </c:pt>
                <c:pt idx="8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4E-4D1F-ADBC-1EDB871E90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62239240"/>
        <c:axId val="562241480"/>
      </c:barChart>
      <c:catAx>
        <c:axId val="56223924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62241480"/>
        <c:crosses val="autoZero"/>
        <c:auto val="1"/>
        <c:lblAlgn val="ctr"/>
        <c:lblOffset val="100"/>
        <c:noMultiLvlLbl val="0"/>
      </c:catAx>
      <c:valAx>
        <c:axId val="562241480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62239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0.73661</cdr:x>
      <cdr:y>0.89306</cdr:y>
    </cdr:from>
    <cdr:to>
      <cdr:x>0.88786</cdr:x>
      <cdr:y>0.92456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6D8B02A-0B07-608F-AD5D-44C0BC3D074E}"/>
            </a:ext>
          </a:extLst>
        </cdr:cNvPr>
        <cdr:cNvSpPr txBox="1"/>
      </cdr:nvSpPr>
      <cdr:spPr>
        <a:xfrm xmlns:a="http://schemas.openxmlformats.org/drawingml/2006/main">
          <a:off x="6228268" y="4484471"/>
          <a:ext cx="1278860" cy="1581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1100" dirty="0"/>
            <a:t>総　数（</a:t>
          </a:r>
          <a:r>
            <a:rPr lang="en-US" altLang="ja-JP" sz="1100" dirty="0"/>
            <a:t>n=2,015</a:t>
          </a:r>
          <a:r>
            <a:rPr lang="ja-JP" altLang="en-US" sz="1100" dirty="0"/>
            <a:t>人、</a:t>
          </a:r>
          <a:r>
            <a:rPr lang="en-US" altLang="ja-JP" sz="1100" dirty="0"/>
            <a:t>M.T.=353.8%</a:t>
          </a:r>
          <a:r>
            <a:rPr lang="ja-JP" altLang="en-US" sz="1100" dirty="0"/>
            <a:t>）</a:t>
          </a:r>
        </a:p>
      </cdr:txBody>
    </cdr:sp>
  </cdr:relSizeAnchor>
  <cdr:relSizeAnchor xmlns:cdr="http://schemas.openxmlformats.org/drawingml/2006/chartDrawing">
    <cdr:from>
      <cdr:x>0.97486</cdr:x>
      <cdr:y>0.01969</cdr:y>
    </cdr:from>
    <cdr:to>
      <cdr:x>1</cdr:x>
      <cdr:y>0.0428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D2320B4-FF0C-FE76-15F3-270FAF7D1FA4}"/>
            </a:ext>
          </a:extLst>
        </cdr:cNvPr>
        <cdr:cNvSpPr txBox="1"/>
      </cdr:nvSpPr>
      <cdr:spPr>
        <a:xfrm xmlns:a="http://schemas.openxmlformats.org/drawingml/2006/main">
          <a:off x="14711864" y="229544"/>
          <a:ext cx="379365" cy="269477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spAutoFit/>
        </a:bodyPr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kumimoji="1" lang="en-US" altLang="ja-JP" sz="1100"/>
            <a:t>(%)</a:t>
          </a:r>
          <a:endParaRPr kumimoji="1" lang="ja-JP" altLang="en-US" sz="110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71A36-6D50-44EA-BFE3-3FAF8D8E987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D7A3-378C-4D66-A1D5-8FB747F10D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777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71A36-6D50-44EA-BFE3-3FAF8D8E987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D7A3-378C-4D66-A1D5-8FB747F10D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7472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71A36-6D50-44EA-BFE3-3FAF8D8E987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D7A3-378C-4D66-A1D5-8FB747F10D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32325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0476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19938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480676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708688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060949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31996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78258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71A36-6D50-44EA-BFE3-3FAF8D8E987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D7A3-378C-4D66-A1D5-8FB747F10D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7395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71A36-6D50-44EA-BFE3-3FAF8D8E987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D7A3-378C-4D66-A1D5-8FB747F10D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8955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71A36-6D50-44EA-BFE3-3FAF8D8E987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D7A3-378C-4D66-A1D5-8FB747F10D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4076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71A36-6D50-44EA-BFE3-3FAF8D8E987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D7A3-378C-4D66-A1D5-8FB747F10D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821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71A36-6D50-44EA-BFE3-3FAF8D8E987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D7A3-378C-4D66-A1D5-8FB747F10D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8741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71A36-6D50-44EA-BFE3-3FAF8D8E987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D7A3-378C-4D66-A1D5-8FB747F10D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7563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71A36-6D50-44EA-BFE3-3FAF8D8E987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D7A3-378C-4D66-A1D5-8FB747F10D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694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71A36-6D50-44EA-BFE3-3FAF8D8E987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D7A3-378C-4D66-A1D5-8FB747F10D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8709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71A36-6D50-44EA-BFE3-3FAF8D8E987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3D7A3-378C-4D66-A1D5-8FB747F10D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142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566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EB54F832-96AB-B98E-1928-6A9862F30CC4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88685" y="1219201"/>
          <a:ext cx="8455274" cy="5021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235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2022-09-14T08:45:32Z</dcterms:created>
  <dcterms:modified xsi:type="dcterms:W3CDTF">2022-09-14T08:45:32Z</dcterms:modified>
</cp:coreProperties>
</file>