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ベビーカーマークを知った経緯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電車やバスな どの公共交通機関</c:v>
                </c:pt>
                <c:pt idx="1">
                  <c:v>公共施設や行政機関</c:v>
                </c:pt>
                <c:pt idx="2">
                  <c:v>病院などの医療機関</c:v>
                </c:pt>
                <c:pt idx="3">
                  <c:v>商業施設や飲食店</c:v>
                </c:pt>
                <c:pt idx="4">
                  <c:v>テレビ、ラジオ</c:v>
                </c:pt>
                <c:pt idx="5">
                  <c:v>新聞、雑誌</c:v>
                </c:pt>
                <c:pt idx="6">
                  <c:v>保育園、幼稚園、学校などの子育て・教育
機関</c:v>
                </c:pt>
                <c:pt idx="7">
                  <c:v>家族、友人、知人との会話</c:v>
                </c:pt>
                <c:pt idx="8">
                  <c:v>インターネット（FacebookやTwitterなどの
SNSを含む）</c:v>
                </c:pt>
                <c:pt idx="9">
                  <c:v>その他</c:v>
                </c:pt>
                <c:pt idx="10">
                  <c:v>無回答</c:v>
                </c:pt>
              </c:strCache>
            </c:strRef>
          </c:cat>
          <c:val>
            <c:numRef>
              <c:f>'8'!$C$9:$C$19</c:f>
              <c:numCache>
                <c:formatCode>0.0_ </c:formatCode>
                <c:ptCount val="11"/>
                <c:pt idx="0">
                  <c:v>57.5</c:v>
                </c:pt>
                <c:pt idx="1">
                  <c:v>42.9</c:v>
                </c:pt>
                <c:pt idx="2">
                  <c:v>26.7</c:v>
                </c:pt>
                <c:pt idx="3">
                  <c:v>22.1</c:v>
                </c:pt>
                <c:pt idx="4">
                  <c:v>15.5</c:v>
                </c:pt>
                <c:pt idx="5">
                  <c:v>9.1</c:v>
                </c:pt>
                <c:pt idx="6">
                  <c:v>4.9000000000000004</c:v>
                </c:pt>
                <c:pt idx="7">
                  <c:v>4.0999999999999996</c:v>
                </c:pt>
                <c:pt idx="8">
                  <c:v>3.8</c:v>
                </c:pt>
                <c:pt idx="9">
                  <c:v>1.3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B-4962-AF45-A72B6A0F3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351944"/>
        <c:axId val="587349064"/>
      </c:barChart>
      <c:catAx>
        <c:axId val="587351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49064"/>
        <c:crosses val="autoZero"/>
        <c:auto val="1"/>
        <c:lblAlgn val="ctr"/>
        <c:lblOffset val="100"/>
        <c:noMultiLvlLbl val="0"/>
      </c:catAx>
      <c:valAx>
        <c:axId val="5873490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51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0.83415</cdr:x>
      <cdr:y>0.88889</cdr:y>
    </cdr:from>
    <cdr:to>
      <cdr:x>0.98541</cdr:x>
      <cdr:y>0.93359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588423" y="7315200"/>
          <a:ext cx="2282609" cy="367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n=1,145</a:t>
          </a:r>
          <a:r>
            <a:rPr lang="ja-JP" altLang="en-US" sz="1100"/>
            <a:t>人、</a:t>
          </a:r>
          <a:r>
            <a:rPr lang="en-US" altLang="ja-JP" sz="1100"/>
            <a:t>M.T.=189.4%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0.97486</cdr:x>
      <cdr:y>0.02806</cdr:y>
    </cdr:from>
    <cdr:to>
      <cdr:x>1</cdr:x>
      <cdr:y>0.061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89965" y="22542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6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97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00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49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3357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42655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3382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52051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550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495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58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34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13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27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90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55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18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3EB9-CDA8-43EB-B107-5BB357BAF6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4B015-7AC9-402D-80E8-0E5A9490B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64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9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C2D24D3-2D25-A79F-11C4-C928527E264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1" y="1146629"/>
          <a:ext cx="8621487" cy="500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722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2022-09-14T08:45:35Z</dcterms:created>
  <dcterms:modified xsi:type="dcterms:W3CDTF">2022-09-14T08:45:35Z</dcterms:modified>
</cp:coreProperties>
</file>