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利用しやすくするための取組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'6'!$B$9:$B$19</c:f>
              <c:strCache>
                <c:ptCount val="11"/>
                <c:pt idx="0">
                  <c:v>多機能トイレを示す表示の明確化</c:v>
                </c:pt>
                <c:pt idx="1">
                  <c:v>学校などでの教育</c:v>
                </c:pt>
                <c:pt idx="2">
                  <c:v>多機能トイレの利用方法をルールとして明確化</c:v>
                </c:pt>
                <c:pt idx="3">
                  <c:v>車内や駅構内などでのアナウンスやポスター
での啓発活動</c:v>
                </c:pt>
                <c:pt idx="4">
                  <c:v>テレビ・ラジオでの啓発活動</c:v>
                </c:pt>
                <c:pt idx="5">
                  <c:v>インターネット（FacebookやTwitterなどのSNS
を含む）での啓発活動</c:v>
                </c:pt>
                <c:pt idx="6">
                  <c:v>新聞・雑誌での啓発活動</c:v>
                </c:pt>
                <c:pt idx="7">
                  <c:v>キャンペーン・イベントでの啓発活動</c:v>
                </c:pt>
                <c:pt idx="8">
                  <c:v>その他</c:v>
                </c:pt>
                <c:pt idx="9">
                  <c:v>特にない</c:v>
                </c:pt>
                <c:pt idx="10">
                  <c:v>無回答</c:v>
                </c:pt>
              </c:strCache>
            </c:strRef>
          </c:cat>
          <c:val>
            <c:numRef>
              <c:f>'6'!$C$9:$C$19</c:f>
              <c:numCache>
                <c:formatCode>0.0_);[Red]\(0.0\)</c:formatCode>
                <c:ptCount val="11"/>
                <c:pt idx="0">
                  <c:v>59.6</c:v>
                </c:pt>
                <c:pt idx="1">
                  <c:v>47.2</c:v>
                </c:pt>
                <c:pt idx="2">
                  <c:v>47</c:v>
                </c:pt>
                <c:pt idx="3">
                  <c:v>40.700000000000003</c:v>
                </c:pt>
                <c:pt idx="4">
                  <c:v>28</c:v>
                </c:pt>
                <c:pt idx="5">
                  <c:v>20.7</c:v>
                </c:pt>
                <c:pt idx="6">
                  <c:v>15.3</c:v>
                </c:pt>
                <c:pt idx="7">
                  <c:v>9.3000000000000007</c:v>
                </c:pt>
                <c:pt idx="8">
                  <c:v>3</c:v>
                </c:pt>
                <c:pt idx="9">
                  <c:v>3.1</c:v>
                </c:pt>
                <c:pt idx="10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8A-4B83-B621-B2E5C15A50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78877128"/>
        <c:axId val="578877768"/>
      </c:barChart>
      <c:catAx>
        <c:axId val="5788771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8877768"/>
        <c:crosses val="autoZero"/>
        <c:auto val="1"/>
        <c:lblAlgn val="ctr"/>
        <c:lblOffset val="100"/>
        <c:noMultiLvlLbl val="0"/>
      </c:catAx>
      <c:valAx>
        <c:axId val="57887776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8877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0.73809</cdr:x>
      <cdr:y>0.89713</cdr:y>
    </cdr:from>
    <cdr:to>
      <cdr:x>0.88937</cdr:x>
      <cdr:y>0.93948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6D8B02A-0B07-608F-AD5D-44C0BC3D074E}"/>
            </a:ext>
          </a:extLst>
        </cdr:cNvPr>
        <cdr:cNvSpPr txBox="1"/>
      </cdr:nvSpPr>
      <cdr:spPr>
        <a:xfrm xmlns:a="http://schemas.openxmlformats.org/drawingml/2006/main">
          <a:off x="6524143" y="4951314"/>
          <a:ext cx="1337194" cy="2337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 dirty="0"/>
            <a:t>総　数（</a:t>
          </a:r>
          <a:r>
            <a:rPr lang="en-US" altLang="ja-JP" sz="1100" dirty="0"/>
            <a:t>n=2,015</a:t>
          </a:r>
          <a:r>
            <a:rPr lang="ja-JP" altLang="en-US" sz="1100" dirty="0"/>
            <a:t>人、</a:t>
          </a:r>
          <a:r>
            <a:rPr lang="en-US" altLang="ja-JP" sz="1100" dirty="0"/>
            <a:t>M.T.=275.6%</a:t>
          </a:r>
          <a:r>
            <a:rPr lang="ja-JP" altLang="en-US" sz="1100" dirty="0"/>
            <a:t>）</a:t>
          </a:r>
        </a:p>
      </cdr:txBody>
    </cdr:sp>
  </cdr:relSizeAnchor>
  <cdr:relSizeAnchor xmlns:cdr="http://schemas.openxmlformats.org/drawingml/2006/chartDrawing">
    <cdr:from>
      <cdr:x>0.97484</cdr:x>
      <cdr:y>0.02659</cdr:y>
    </cdr:from>
    <cdr:to>
      <cdr:x>1</cdr:x>
      <cdr:y>0.0578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4376811" y="225425"/>
          <a:ext cx="371064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D2CA8-98C4-4EC8-8B45-FD15E73ABD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453D-A7D5-453E-B9D0-7B792C22F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74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D2CA8-98C4-4EC8-8B45-FD15E73ABD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453D-A7D5-453E-B9D0-7B792C22F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753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D2CA8-98C4-4EC8-8B45-FD15E73ABD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453D-A7D5-453E-B9D0-7B792C22F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986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880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8881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88957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5277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12240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299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7229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D2CA8-98C4-4EC8-8B45-FD15E73ABD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453D-A7D5-453E-B9D0-7B792C22F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75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D2CA8-98C4-4EC8-8B45-FD15E73ABD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453D-A7D5-453E-B9D0-7B792C22F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78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D2CA8-98C4-4EC8-8B45-FD15E73ABD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453D-A7D5-453E-B9D0-7B792C22F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315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D2CA8-98C4-4EC8-8B45-FD15E73ABD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453D-A7D5-453E-B9D0-7B792C22F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072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D2CA8-98C4-4EC8-8B45-FD15E73ABD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453D-A7D5-453E-B9D0-7B792C22F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16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D2CA8-98C4-4EC8-8B45-FD15E73ABD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453D-A7D5-453E-B9D0-7B792C22F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935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D2CA8-98C4-4EC8-8B45-FD15E73ABD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453D-A7D5-453E-B9D0-7B792C22F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860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D2CA8-98C4-4EC8-8B45-FD15E73ABD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F453D-A7D5-453E-B9D0-7B792C22F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8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D2CA8-98C4-4EC8-8B45-FD15E73ABD7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F453D-A7D5-453E-B9D0-7B792C22F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439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81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DFC798D-B06F-B60F-2605-2217D45F173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4173" y="986970"/>
          <a:ext cx="8839200" cy="5519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291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2022-09-14T08:45:38Z</dcterms:created>
  <dcterms:modified xsi:type="dcterms:W3CDTF">2022-09-14T08:45:38Z</dcterms:modified>
</cp:coreProperties>
</file>