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利用しようと思う場合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'5'!$B$9:$B$16</c:f>
              <c:strCache>
                <c:ptCount val="8"/>
                <c:pt idx="0">
                  <c:v>一般のトイレが空いていない場合</c:v>
                </c:pt>
                <c:pt idx="1">
                  <c:v>一般のトイレが近くにない場合</c:v>
                </c:pt>
                <c:pt idx="2">
                  <c:v>体調不良やけがで多機能トイレを必要と
している場合</c:v>
                </c:pt>
                <c:pt idx="3">
                  <c:v>乳幼児や介護を必要とする方と同行して
いる場合</c:v>
                </c:pt>
                <c:pt idx="4">
                  <c:v>着替えなどに広さが必要な 場合</c:v>
                </c:pt>
                <c:pt idx="5">
                  <c:v>一般のトイレよりきれいと感じた場合</c:v>
                </c:pt>
                <c:pt idx="6">
                  <c:v>その他</c:v>
                </c:pt>
                <c:pt idx="7">
                  <c:v>無回答</c:v>
                </c:pt>
              </c:strCache>
            </c:strRef>
          </c:cat>
          <c:val>
            <c:numRef>
              <c:f>'5'!$C$9:$C$16</c:f>
              <c:numCache>
                <c:formatCode>0.0_ </c:formatCode>
                <c:ptCount val="8"/>
                <c:pt idx="0">
                  <c:v>59.2</c:v>
                </c:pt>
                <c:pt idx="1">
                  <c:v>41.4</c:v>
                </c:pt>
                <c:pt idx="2">
                  <c:v>36.6</c:v>
                </c:pt>
                <c:pt idx="3">
                  <c:v>35</c:v>
                </c:pt>
                <c:pt idx="4">
                  <c:v>11.4</c:v>
                </c:pt>
                <c:pt idx="5">
                  <c:v>9.8000000000000007</c:v>
                </c:pt>
                <c:pt idx="6">
                  <c:v>4</c:v>
                </c:pt>
                <c:pt idx="7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06-4374-BEDF-EEBE73196F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78836808"/>
        <c:axId val="578833928"/>
      </c:barChart>
      <c:catAx>
        <c:axId val="5788368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8833928"/>
        <c:crosses val="autoZero"/>
        <c:auto val="1"/>
        <c:lblAlgn val="ctr"/>
        <c:lblOffset val="100"/>
        <c:noMultiLvlLbl val="0"/>
      </c:catAx>
      <c:valAx>
        <c:axId val="57883392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" sourceLinked="0"/>
        <c:majorTickMark val="in"/>
        <c:minorTickMark val="none"/>
        <c:tickLblPos val="nextTo"/>
        <c:spPr>
          <a:solidFill>
            <a:schemeClr val="bg1"/>
          </a:solidFill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8836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0.69548</cdr:x>
      <cdr:y>0.86865</cdr:y>
    </cdr:from>
    <cdr:to>
      <cdr:x>0.847</cdr:x>
      <cdr:y>0.91404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6D8B02A-0B07-608F-AD5D-44C0BC3D074E}"/>
            </a:ext>
          </a:extLst>
        </cdr:cNvPr>
        <cdr:cNvSpPr txBox="1"/>
      </cdr:nvSpPr>
      <cdr:spPr>
        <a:xfrm xmlns:a="http://schemas.openxmlformats.org/drawingml/2006/main">
          <a:off x="6206763" y="4265388"/>
          <a:ext cx="1352236" cy="2228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1100" dirty="0"/>
            <a:t>総　数（</a:t>
          </a:r>
          <a:r>
            <a:rPr lang="en-US" altLang="ja-JP" sz="1100" dirty="0"/>
            <a:t>n=1,095</a:t>
          </a:r>
          <a:r>
            <a:rPr lang="ja-JP" altLang="en-US" sz="1100" dirty="0"/>
            <a:t>人、</a:t>
          </a:r>
          <a:r>
            <a:rPr lang="en-US" altLang="ja-JP" sz="1100" dirty="0"/>
            <a:t>M.T.=199.8%</a:t>
          </a:r>
          <a:r>
            <a:rPr lang="ja-JP" altLang="en-US" sz="1100" dirty="0"/>
            <a:t>）</a:t>
          </a:r>
        </a:p>
      </cdr:txBody>
    </cdr:sp>
  </cdr:relSizeAnchor>
  <cdr:relSizeAnchor xmlns:cdr="http://schemas.openxmlformats.org/drawingml/2006/chartDrawing">
    <cdr:from>
      <cdr:x>0.97491</cdr:x>
      <cdr:y>0.03069</cdr:y>
    </cdr:from>
    <cdr:to>
      <cdr:x>1</cdr:x>
      <cdr:y>0.06352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D2320B4-FF0C-FE76-15F3-270FAF7D1FA4}"/>
            </a:ext>
          </a:extLst>
        </cdr:cNvPr>
        <cdr:cNvSpPr txBox="1"/>
      </cdr:nvSpPr>
      <cdr:spPr>
        <a:xfrm xmlns:a="http://schemas.openxmlformats.org/drawingml/2006/main">
          <a:off x="14377861" y="239735"/>
          <a:ext cx="370014" cy="256411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/>
            <a:t>(%)</a:t>
          </a:r>
          <a:endParaRPr kumimoji="1" lang="ja-JP" altLang="en-US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C9C5C-4D94-4BDE-93C6-247BFCEA702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35A1-7B3F-41EF-978A-0DF7E17B0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5476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C9C5C-4D94-4BDE-93C6-247BFCEA702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35A1-7B3F-41EF-978A-0DF7E17B0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9198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C9C5C-4D94-4BDE-93C6-247BFCEA702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35A1-7B3F-41EF-978A-0DF7E17B0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5866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0025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44280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552071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7292334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534026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49086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559043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C9C5C-4D94-4BDE-93C6-247BFCEA702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35A1-7B3F-41EF-978A-0DF7E17B0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1771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C9C5C-4D94-4BDE-93C6-247BFCEA702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35A1-7B3F-41EF-978A-0DF7E17B0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5162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C9C5C-4D94-4BDE-93C6-247BFCEA702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35A1-7B3F-41EF-978A-0DF7E17B0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9160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C9C5C-4D94-4BDE-93C6-247BFCEA702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35A1-7B3F-41EF-978A-0DF7E17B0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8006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C9C5C-4D94-4BDE-93C6-247BFCEA702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35A1-7B3F-41EF-978A-0DF7E17B0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4719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C9C5C-4D94-4BDE-93C6-247BFCEA702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35A1-7B3F-41EF-978A-0DF7E17B0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7590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C9C5C-4D94-4BDE-93C6-247BFCEA702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35A1-7B3F-41EF-978A-0DF7E17B0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0434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C9C5C-4D94-4BDE-93C6-247BFCEA702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35A1-7B3F-41EF-978A-0DF7E17B0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6543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C9C5C-4D94-4BDE-93C6-247BFCEA702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F35A1-7B3F-41EF-978A-0DF7E17B0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421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311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BB4E5A3E-26A0-4332-81BC-412DCC1986DA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61257" y="1233714"/>
          <a:ext cx="8663214" cy="4910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793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2022-09-14T08:45:39Z</dcterms:created>
  <dcterms:modified xsi:type="dcterms:W3CDTF">2022-09-14T08:45:39Z</dcterms:modified>
</cp:coreProperties>
</file>