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利用しようと思う場合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'5'!$B$9:$B$16</c:f>
              <c:strCache>
                <c:ptCount val="8"/>
                <c:pt idx="0">
                  <c:v>一般のトイレが空いていない場合</c:v>
                </c:pt>
                <c:pt idx="1">
                  <c:v>一般のトイレが近くにない場合</c:v>
                </c:pt>
                <c:pt idx="2">
                  <c:v>体調不良やけがで多機能トイレを必要と
している場合</c:v>
                </c:pt>
                <c:pt idx="3">
                  <c:v>乳幼児や介護を必要とする方と同行して
いる場合</c:v>
                </c:pt>
                <c:pt idx="4">
                  <c:v>着替えなどに広さが必要な 場合</c:v>
                </c:pt>
                <c:pt idx="5">
                  <c:v>一般のトイレよりきれいと感じた場合</c:v>
                </c:pt>
                <c:pt idx="6">
                  <c:v>その他</c:v>
                </c:pt>
                <c:pt idx="7">
                  <c:v>無回答</c:v>
                </c:pt>
              </c:strCache>
            </c:strRef>
          </c:cat>
          <c:val>
            <c:numRef>
              <c:f>'5'!$C$9:$C$16</c:f>
              <c:numCache>
                <c:formatCode>0.0_ </c:formatCode>
                <c:ptCount val="8"/>
                <c:pt idx="0">
                  <c:v>59.2</c:v>
                </c:pt>
                <c:pt idx="1">
                  <c:v>41.4</c:v>
                </c:pt>
                <c:pt idx="2">
                  <c:v>36.6</c:v>
                </c:pt>
                <c:pt idx="3">
                  <c:v>35</c:v>
                </c:pt>
                <c:pt idx="4">
                  <c:v>11.4</c:v>
                </c:pt>
                <c:pt idx="5">
                  <c:v>9.8000000000000007</c:v>
                </c:pt>
                <c:pt idx="6">
                  <c:v>4</c:v>
                </c:pt>
                <c:pt idx="7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6-4374-BEDF-EEBE73196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8836808"/>
        <c:axId val="578833928"/>
      </c:barChart>
      <c:catAx>
        <c:axId val="578836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33928"/>
        <c:crosses val="autoZero"/>
        <c:auto val="1"/>
        <c:lblAlgn val="ctr"/>
        <c:lblOffset val="100"/>
        <c:noMultiLvlLbl val="0"/>
      </c:catAx>
      <c:valAx>
        <c:axId val="5788339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in"/>
        <c:minorTickMark val="none"/>
        <c:tickLblPos val="nextTo"/>
        <c:spPr>
          <a:solidFill>
            <a:schemeClr val="bg1"/>
          </a:solidFill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36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0.69548</cdr:x>
      <cdr:y>0.86865</cdr:y>
    </cdr:from>
    <cdr:to>
      <cdr:x>0.847</cdr:x>
      <cdr:y>0.91404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6206763" y="4265388"/>
          <a:ext cx="1352236" cy="222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dirty="0"/>
            <a:t>総　数（</a:t>
          </a:r>
          <a:r>
            <a:rPr lang="en-US" altLang="ja-JP" sz="1100" dirty="0"/>
            <a:t>n=1,095</a:t>
          </a:r>
          <a:r>
            <a:rPr lang="ja-JP" altLang="en-US" sz="1100" dirty="0"/>
            <a:t>人、</a:t>
          </a:r>
          <a:r>
            <a:rPr lang="en-US" altLang="ja-JP" sz="1100" dirty="0"/>
            <a:t>M.T.=199.8%</a:t>
          </a:r>
          <a:r>
            <a:rPr lang="ja-JP" altLang="en-US" sz="1100" dirty="0"/>
            <a:t>）</a:t>
          </a:r>
        </a:p>
      </cdr:txBody>
    </cdr:sp>
  </cdr:relSizeAnchor>
  <cdr:relSizeAnchor xmlns:cdr="http://schemas.openxmlformats.org/drawingml/2006/chartDrawing">
    <cdr:from>
      <cdr:x>0.97491</cdr:x>
      <cdr:y>0.03069</cdr:y>
    </cdr:from>
    <cdr:to>
      <cdr:x>1</cdr:x>
      <cdr:y>0.06352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377861" y="239735"/>
          <a:ext cx="370014" cy="25641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7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1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586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02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42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5207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29233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53402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908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5904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77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16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16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00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71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59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43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4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C9C5C-4D94-4BDE-93C6-247BFCEA70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35A1-7B3F-41EF-978A-0DF7E17B0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2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31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B4E5A3E-26A0-4332-81BC-412DCC1986D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61257" y="1233714"/>
          <a:ext cx="8663214" cy="4910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79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2022-09-14T08:45:39Z</dcterms:created>
  <dcterms:modified xsi:type="dcterms:W3CDTF">2022-09-14T08:45:39Z</dcterms:modified>
</cp:coreProperties>
</file>