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dirty="0"/>
              <a:t>利用しようと思うか</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stacked"/>
        <c:varyColors val="0"/>
        <c:ser>
          <c:idx val="0"/>
          <c:order val="0"/>
          <c:tx>
            <c:strRef>
              <c:f>'4'!$C$8</c:f>
              <c:strCache>
                <c:ptCount val="1"/>
                <c:pt idx="0">
                  <c:v>利用しようと思う（（※）以外）</c:v>
                </c:pt>
              </c:strCache>
            </c:strRef>
          </c:tx>
          <c:spPr>
            <a:solidFill>
              <a:srgbClr val="2A3151"/>
            </a:solidFill>
            <a:ln>
              <a:noFill/>
            </a:ln>
            <a:effectLst/>
          </c:spPr>
          <c:invertIfNegative val="0"/>
          <c:dPt>
            <c:idx val="3"/>
            <c:invertIfNegative val="0"/>
            <c:bubble3D val="0"/>
            <c:spPr>
              <a:solidFill>
                <a:srgbClr val="790011"/>
              </a:solidFill>
              <a:ln>
                <a:noFill/>
              </a:ln>
              <a:effectLst/>
            </c:spPr>
            <c:extLst>
              <c:ext xmlns:c16="http://schemas.microsoft.com/office/drawing/2014/chart" uri="{C3380CC4-5D6E-409C-BE32-E72D297353CC}">
                <c16:uniqueId val="{00000001-BFDE-441C-8414-CFB972C34DEE}"/>
              </c:ext>
            </c:extLst>
          </c:dPt>
          <c:dLbls>
            <c:spPr>
              <a:solidFill>
                <a:schemeClr val="bg1"/>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'4'!$B$9:$B$19</c:f>
              <c:strCache>
                <c:ptCount val="11"/>
                <c:pt idx="0">
                  <c:v>総 数 (2,015 人)</c:v>
                </c:pt>
                <c:pt idx="1">
                  <c:v>［　性　］</c:v>
                </c:pt>
                <c:pt idx="2">
                  <c:v>男 性 ( 966 人）</c:v>
                </c:pt>
                <c:pt idx="3">
                  <c:v>女 性 ( 1,049 人）</c:v>
                </c:pt>
                <c:pt idx="4">
                  <c:v>［　年齢　］</c:v>
                </c:pt>
                <c:pt idx="5">
                  <c:v>18 ～ 29 歳 ( 228 人)</c:v>
                </c:pt>
                <c:pt idx="6">
                  <c:v>30 ～ 39 歳 ( 240 人)</c:v>
                </c:pt>
                <c:pt idx="7">
                  <c:v>40 ～ 49 歳 ( 366 人)</c:v>
                </c:pt>
                <c:pt idx="8">
                  <c:v>50 ～ 59 歳 ( 324 人)</c:v>
                </c:pt>
                <c:pt idx="9">
                  <c:v>60 ～ 69 歳 ( 335 人)</c:v>
                </c:pt>
                <c:pt idx="10">
                  <c:v>70 歳 以 上 ( 522 人)</c:v>
                </c:pt>
              </c:strCache>
            </c:strRef>
          </c:cat>
          <c:val>
            <c:numRef>
              <c:f>'4'!$C$9:$C$19</c:f>
              <c:numCache>
                <c:formatCode>General</c:formatCode>
                <c:ptCount val="11"/>
                <c:pt idx="0" formatCode="0.0_ ">
                  <c:v>12.1</c:v>
                </c:pt>
                <c:pt idx="2" formatCode="0.0_ ">
                  <c:v>12.4</c:v>
                </c:pt>
                <c:pt idx="3" formatCode="0.0_ ">
                  <c:v>11.8</c:v>
                </c:pt>
                <c:pt idx="5" formatCode="0.0_ ">
                  <c:v>9.6</c:v>
                </c:pt>
                <c:pt idx="6" formatCode="0.0_ ">
                  <c:v>16.3</c:v>
                </c:pt>
                <c:pt idx="7" formatCode="0.0_ ">
                  <c:v>12.8</c:v>
                </c:pt>
                <c:pt idx="8" formatCode="0.0_ ">
                  <c:v>10.5</c:v>
                </c:pt>
                <c:pt idx="9" formatCode="0.0_ ">
                  <c:v>9.3000000000000007</c:v>
                </c:pt>
                <c:pt idx="10" formatCode="0.0_ ">
                  <c:v>13.6</c:v>
                </c:pt>
              </c:numCache>
            </c:numRef>
          </c:val>
          <c:extLst>
            <c:ext xmlns:c16="http://schemas.microsoft.com/office/drawing/2014/chart" uri="{C3380CC4-5D6E-409C-BE32-E72D297353CC}">
              <c16:uniqueId val="{00000002-BFDE-441C-8414-CFB972C34DEE}"/>
            </c:ext>
          </c:extLst>
        </c:ser>
        <c:ser>
          <c:idx val="1"/>
          <c:order val="1"/>
          <c:tx>
            <c:strRef>
              <c:f>'4'!$D$8</c:f>
              <c:strCache>
                <c:ptCount val="1"/>
                <c:pt idx="0">
                  <c:v>どちらかといえば利用しようと思う</c:v>
                </c:pt>
              </c:strCache>
            </c:strRef>
          </c:tx>
          <c:spPr>
            <a:solidFill>
              <a:srgbClr val="00468B"/>
            </a:solidFill>
            <a:ln>
              <a:noFill/>
            </a:ln>
            <a:effectLst/>
          </c:spPr>
          <c:invertIfNegative val="0"/>
          <c:dPt>
            <c:idx val="3"/>
            <c:invertIfNegative val="0"/>
            <c:bubble3D val="0"/>
            <c:spPr>
              <a:solidFill>
                <a:srgbClr val="AF1D36"/>
              </a:solidFill>
              <a:ln>
                <a:noFill/>
              </a:ln>
              <a:effectLst/>
            </c:spPr>
            <c:extLst>
              <c:ext xmlns:c16="http://schemas.microsoft.com/office/drawing/2014/chart" uri="{C3380CC4-5D6E-409C-BE32-E72D297353CC}">
                <c16:uniqueId val="{00000004-BFDE-441C-8414-CFB972C34DEE}"/>
              </c:ext>
            </c:extLst>
          </c:dPt>
          <c:dLbls>
            <c:spPr>
              <a:solidFill>
                <a:schemeClr val="bg1"/>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'4'!$B$9:$B$19</c:f>
              <c:strCache>
                <c:ptCount val="11"/>
                <c:pt idx="0">
                  <c:v>総 数 (2,015 人)</c:v>
                </c:pt>
                <c:pt idx="1">
                  <c:v>［　性　］</c:v>
                </c:pt>
                <c:pt idx="2">
                  <c:v>男 性 ( 966 人）</c:v>
                </c:pt>
                <c:pt idx="3">
                  <c:v>女 性 ( 1,049 人）</c:v>
                </c:pt>
                <c:pt idx="4">
                  <c:v>［　年齢　］</c:v>
                </c:pt>
                <c:pt idx="5">
                  <c:v>18 ～ 29 歳 ( 228 人)</c:v>
                </c:pt>
                <c:pt idx="6">
                  <c:v>30 ～ 39 歳 ( 240 人)</c:v>
                </c:pt>
                <c:pt idx="7">
                  <c:v>40 ～ 49 歳 ( 366 人)</c:v>
                </c:pt>
                <c:pt idx="8">
                  <c:v>50 ～ 59 歳 ( 324 人)</c:v>
                </c:pt>
                <c:pt idx="9">
                  <c:v>60 ～ 69 歳 ( 335 人)</c:v>
                </c:pt>
                <c:pt idx="10">
                  <c:v>70 歳 以 上 ( 522 人)</c:v>
                </c:pt>
              </c:strCache>
            </c:strRef>
          </c:cat>
          <c:val>
            <c:numRef>
              <c:f>'4'!$D$9:$D$19</c:f>
              <c:numCache>
                <c:formatCode>General</c:formatCode>
                <c:ptCount val="11"/>
                <c:pt idx="0" formatCode="0.0_ ">
                  <c:v>11.8</c:v>
                </c:pt>
                <c:pt idx="2" formatCode="0.0_ ">
                  <c:v>11.7</c:v>
                </c:pt>
                <c:pt idx="3" formatCode="0.0_ ">
                  <c:v>11.9</c:v>
                </c:pt>
                <c:pt idx="5" formatCode="0.0_ ">
                  <c:v>9.6</c:v>
                </c:pt>
                <c:pt idx="6" formatCode="0.0_ ">
                  <c:v>17.100000000000001</c:v>
                </c:pt>
                <c:pt idx="7" formatCode="0.0_ ">
                  <c:v>11.2</c:v>
                </c:pt>
                <c:pt idx="8" formatCode="0.0_ ">
                  <c:v>10.199999999999999</c:v>
                </c:pt>
                <c:pt idx="9" formatCode="0.0_ ">
                  <c:v>12.2</c:v>
                </c:pt>
                <c:pt idx="10" formatCode="0.0_ ">
                  <c:v>11.5</c:v>
                </c:pt>
              </c:numCache>
            </c:numRef>
          </c:val>
          <c:extLst>
            <c:ext xmlns:c16="http://schemas.microsoft.com/office/drawing/2014/chart" uri="{C3380CC4-5D6E-409C-BE32-E72D297353CC}">
              <c16:uniqueId val="{00000005-BFDE-441C-8414-CFB972C34DEE}"/>
            </c:ext>
          </c:extLst>
        </c:ser>
        <c:ser>
          <c:idx val="2"/>
          <c:order val="2"/>
          <c:tx>
            <c:strRef>
              <c:f>'4'!$E$8</c:f>
              <c:strCache>
                <c:ptCount val="1"/>
                <c:pt idx="0">
                  <c:v>ご自身が高齢者、障害者、妊産婦であるなど多機能トイレを必要としているから利用しようと思う※</c:v>
                </c:pt>
              </c:strCache>
            </c:strRef>
          </c:tx>
          <c:spPr>
            <a:solidFill>
              <a:srgbClr val="0071BC"/>
            </a:solidFill>
            <a:ln>
              <a:noFill/>
            </a:ln>
            <a:effectLst/>
          </c:spPr>
          <c:invertIfNegative val="0"/>
          <c:dPt>
            <c:idx val="3"/>
            <c:invertIfNegative val="0"/>
            <c:bubble3D val="0"/>
            <c:spPr>
              <a:solidFill>
                <a:srgbClr val="E75560"/>
              </a:solidFill>
              <a:ln>
                <a:noFill/>
              </a:ln>
              <a:effectLst/>
            </c:spPr>
            <c:extLst>
              <c:ext xmlns:c16="http://schemas.microsoft.com/office/drawing/2014/chart" uri="{C3380CC4-5D6E-409C-BE32-E72D297353CC}">
                <c16:uniqueId val="{00000007-BFDE-441C-8414-CFB972C34DEE}"/>
              </c:ext>
            </c:extLst>
          </c:dPt>
          <c:dLbls>
            <c:dLbl>
              <c:idx val="6"/>
              <c:layout>
                <c:manualLayout>
                  <c:x val="-4.433077459825672E-3"/>
                  <c:y val="-2.80763009014831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FDE-441C-8414-CFB972C34DEE}"/>
                </c:ext>
              </c:extLst>
            </c:dLbl>
            <c:dLbl>
              <c:idx val="7"/>
              <c:layout>
                <c:manualLayout>
                  <c:x val="-5.5413468247820898E-3"/>
                  <c:y val="-2.3396999297594943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FDE-441C-8414-CFB972C34DEE}"/>
                </c:ext>
              </c:extLst>
            </c:dLbl>
            <c:dLbl>
              <c:idx val="8"/>
              <c:layout>
                <c:manualLayout>
                  <c:x val="-3.3248080948692538E-3"/>
                  <c:y val="-2.49569302582759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BFDE-441C-8414-CFB972C34DEE}"/>
                </c:ext>
              </c:extLst>
            </c:dLbl>
            <c:dLbl>
              <c:idx val="9"/>
              <c:layout>
                <c:manualLayout>
                  <c:x val="-4.433077459825672E-3"/>
                  <c:y val="-2.65167383994182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FDE-441C-8414-CFB972C34DEE}"/>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noFill/>
                      <a:round/>
                    </a:ln>
                    <a:effectLst/>
                  </c:spPr>
                </c15:leaderLines>
              </c:ext>
            </c:extLst>
          </c:dLbls>
          <c:cat>
            <c:strRef>
              <c:f>'4'!$B$9:$B$19</c:f>
              <c:strCache>
                <c:ptCount val="11"/>
                <c:pt idx="0">
                  <c:v>総 数 (2,015 人)</c:v>
                </c:pt>
                <c:pt idx="1">
                  <c:v>［　性　］</c:v>
                </c:pt>
                <c:pt idx="2">
                  <c:v>男 性 ( 966 人）</c:v>
                </c:pt>
                <c:pt idx="3">
                  <c:v>女 性 ( 1,049 人）</c:v>
                </c:pt>
                <c:pt idx="4">
                  <c:v>［　年齢　］</c:v>
                </c:pt>
                <c:pt idx="5">
                  <c:v>18 ～ 29 歳 ( 228 人)</c:v>
                </c:pt>
                <c:pt idx="6">
                  <c:v>30 ～ 39 歳 ( 240 人)</c:v>
                </c:pt>
                <c:pt idx="7">
                  <c:v>40 ～ 49 歳 ( 366 人)</c:v>
                </c:pt>
                <c:pt idx="8">
                  <c:v>50 ～ 59 歳 ( 324 人)</c:v>
                </c:pt>
                <c:pt idx="9">
                  <c:v>60 ～ 69 歳 ( 335 人)</c:v>
                </c:pt>
                <c:pt idx="10">
                  <c:v>70 歳 以 上 ( 522 人)</c:v>
                </c:pt>
              </c:strCache>
            </c:strRef>
          </c:cat>
          <c:val>
            <c:numRef>
              <c:f>'4'!$E$9:$E$19</c:f>
              <c:numCache>
                <c:formatCode>General</c:formatCode>
                <c:ptCount val="11"/>
                <c:pt idx="0" formatCode="0.0_ ">
                  <c:v>6.6</c:v>
                </c:pt>
                <c:pt idx="2" formatCode="0.0_ ">
                  <c:v>5.6</c:v>
                </c:pt>
                <c:pt idx="3" formatCode="0.0_ ">
                  <c:v>7.4</c:v>
                </c:pt>
                <c:pt idx="5" formatCode="0.0_ ">
                  <c:v>4.4000000000000004</c:v>
                </c:pt>
                <c:pt idx="6" formatCode="0.0_ ">
                  <c:v>2.9</c:v>
                </c:pt>
                <c:pt idx="7" formatCode="0.0_ ">
                  <c:v>1.6</c:v>
                </c:pt>
                <c:pt idx="8" formatCode="0.0_ ">
                  <c:v>1.5</c:v>
                </c:pt>
                <c:pt idx="9" formatCode="0.0_ ">
                  <c:v>3.3</c:v>
                </c:pt>
                <c:pt idx="10" formatCode="0.0_ ">
                  <c:v>17.8</c:v>
                </c:pt>
              </c:numCache>
            </c:numRef>
          </c:val>
          <c:extLst>
            <c:ext xmlns:c16="http://schemas.microsoft.com/office/drawing/2014/chart" uri="{C3380CC4-5D6E-409C-BE32-E72D297353CC}">
              <c16:uniqueId val="{0000000C-BFDE-441C-8414-CFB972C34DEE}"/>
            </c:ext>
          </c:extLst>
        </c:ser>
        <c:ser>
          <c:idx val="3"/>
          <c:order val="3"/>
          <c:tx>
            <c:strRef>
              <c:f>'4'!$F$8</c:f>
              <c:strCache>
                <c:ptCount val="1"/>
                <c:pt idx="0">
                  <c:v>無回答</c:v>
                </c:pt>
              </c:strCache>
            </c:strRef>
          </c:tx>
          <c:spPr>
            <a:solidFill>
              <a:srgbClr val="6D89FF"/>
            </a:solidFill>
            <a:ln>
              <a:noFill/>
            </a:ln>
            <a:effectLst/>
          </c:spPr>
          <c:invertIfNegative val="0"/>
          <c:dPt>
            <c:idx val="3"/>
            <c:invertIfNegative val="0"/>
            <c:bubble3D val="0"/>
            <c:spPr>
              <a:solidFill>
                <a:srgbClr val="DB3814"/>
              </a:solidFill>
              <a:ln>
                <a:noFill/>
              </a:ln>
              <a:effectLst/>
            </c:spPr>
            <c:extLst>
              <c:ext xmlns:c16="http://schemas.microsoft.com/office/drawing/2014/chart" uri="{C3380CC4-5D6E-409C-BE32-E72D297353CC}">
                <c16:uniqueId val="{0000000E-BFDE-441C-8414-CFB972C34DEE}"/>
              </c:ext>
            </c:extLst>
          </c:dPt>
          <c:dLbls>
            <c:dLbl>
              <c:idx val="0"/>
              <c:layout>
                <c:manualLayout>
                  <c:x val="1.108269364956418E-3"/>
                  <c:y val="-2.33971221171337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BFDE-441C-8414-CFB972C34DEE}"/>
                </c:ext>
              </c:extLst>
            </c:dLbl>
            <c:dLbl>
              <c:idx val="2"/>
              <c:layout>
                <c:manualLayout>
                  <c:x val="-4.0636073950341437E-17"/>
                  <c:y val="-2.96363546817027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BFDE-441C-8414-CFB972C34DEE}"/>
                </c:ext>
              </c:extLst>
            </c:dLbl>
            <c:dLbl>
              <c:idx val="3"/>
              <c:layout>
                <c:manualLayout>
                  <c:x val="4.433077459825672E-3"/>
                  <c:y val="-2.80765465405604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BFDE-441C-8414-CFB972C34DEE}"/>
                </c:ext>
              </c:extLst>
            </c:dLbl>
            <c:dLbl>
              <c:idx val="5"/>
              <c:layout>
                <c:manualLayout>
                  <c:x val="-4.0636073950341437E-17"/>
                  <c:y val="-2.49569302582759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BFDE-441C-8414-CFB972C34DEE}"/>
                </c:ext>
              </c:extLst>
            </c:dLbl>
            <c:dLbl>
              <c:idx val="6"/>
              <c:layout>
                <c:manualLayout>
                  <c:x val="0"/>
                  <c:y val="-2.6516738399418229E-2"/>
                </c:manualLayout>
              </c:layout>
              <c:tx>
                <c:rich>
                  <a:bodyPr/>
                  <a:lstStyle/>
                  <a:p>
                    <a:r>
                      <a:rPr lang="en-US" altLang="ja-JP"/>
                      <a:t>-</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BFDE-441C-8414-CFB972C34DEE}"/>
                </c:ext>
              </c:extLst>
            </c:dLbl>
            <c:dLbl>
              <c:idx val="7"/>
              <c:layout>
                <c:manualLayout>
                  <c:x val="0"/>
                  <c:y val="-2.33971221171337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BFDE-441C-8414-CFB972C34DEE}"/>
                </c:ext>
              </c:extLst>
            </c:dLbl>
            <c:dLbl>
              <c:idx val="8"/>
              <c:layout>
                <c:manualLayout>
                  <c:x val="2.216538729912836E-3"/>
                  <c:y val="-2.33969992975950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BFDE-441C-8414-CFB972C34DEE}"/>
                </c:ext>
              </c:extLst>
            </c:dLbl>
            <c:dLbl>
              <c:idx val="9"/>
              <c:layout>
                <c:manualLayout>
                  <c:x val="0"/>
                  <c:y val="-2.49568074387373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BFDE-441C-8414-CFB972C34DEE}"/>
                </c:ext>
              </c:extLst>
            </c:dLbl>
            <c:dLbl>
              <c:idx val="10"/>
              <c:spPr>
                <a:solidFill>
                  <a:schemeClr val="bg1"/>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16-BFDE-441C-8414-CFB972C34DE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noFill/>
                      <a:round/>
                    </a:ln>
                    <a:effectLst/>
                  </c:spPr>
                </c15:leaderLines>
              </c:ext>
            </c:extLst>
          </c:dLbls>
          <c:cat>
            <c:strRef>
              <c:f>'4'!$B$9:$B$19</c:f>
              <c:strCache>
                <c:ptCount val="11"/>
                <c:pt idx="0">
                  <c:v>総 数 (2,015 人)</c:v>
                </c:pt>
                <c:pt idx="1">
                  <c:v>［　性　］</c:v>
                </c:pt>
                <c:pt idx="2">
                  <c:v>男 性 ( 966 人）</c:v>
                </c:pt>
                <c:pt idx="3">
                  <c:v>女 性 ( 1,049 人）</c:v>
                </c:pt>
                <c:pt idx="4">
                  <c:v>［　年齢　］</c:v>
                </c:pt>
                <c:pt idx="5">
                  <c:v>18 ～ 29 歳 ( 228 人)</c:v>
                </c:pt>
                <c:pt idx="6">
                  <c:v>30 ～ 39 歳 ( 240 人)</c:v>
                </c:pt>
                <c:pt idx="7">
                  <c:v>40 ～ 49 歳 ( 366 人)</c:v>
                </c:pt>
                <c:pt idx="8">
                  <c:v>50 ～ 59 歳 ( 324 人)</c:v>
                </c:pt>
                <c:pt idx="9">
                  <c:v>60 ～ 69 歳 ( 335 人)</c:v>
                </c:pt>
                <c:pt idx="10">
                  <c:v>70 歳 以 上 ( 522 人)</c:v>
                </c:pt>
              </c:strCache>
            </c:strRef>
          </c:cat>
          <c:val>
            <c:numRef>
              <c:f>'4'!$F$9:$F$19</c:f>
              <c:numCache>
                <c:formatCode>General</c:formatCode>
                <c:ptCount val="11"/>
                <c:pt idx="0" formatCode="0.0_ ">
                  <c:v>1.8</c:v>
                </c:pt>
                <c:pt idx="2" formatCode="0.0_ ">
                  <c:v>1.9</c:v>
                </c:pt>
                <c:pt idx="3" formatCode="0.0_ ">
                  <c:v>1.8</c:v>
                </c:pt>
                <c:pt idx="5" formatCode="0.0_ ">
                  <c:v>0.4</c:v>
                </c:pt>
                <c:pt idx="6" formatCode="0.0_ ">
                  <c:v>0</c:v>
                </c:pt>
                <c:pt idx="7" formatCode="0.0_ ">
                  <c:v>1.1000000000000001</c:v>
                </c:pt>
                <c:pt idx="8" formatCode="0.0_ ">
                  <c:v>1.2</c:v>
                </c:pt>
                <c:pt idx="9" formatCode="0.0_ ">
                  <c:v>0.9</c:v>
                </c:pt>
                <c:pt idx="10" formatCode="0.0_ ">
                  <c:v>4.8</c:v>
                </c:pt>
              </c:numCache>
            </c:numRef>
          </c:val>
          <c:extLst>
            <c:ext xmlns:c16="http://schemas.microsoft.com/office/drawing/2014/chart" uri="{C3380CC4-5D6E-409C-BE32-E72D297353CC}">
              <c16:uniqueId val="{00000017-BFDE-441C-8414-CFB972C34DEE}"/>
            </c:ext>
          </c:extLst>
        </c:ser>
        <c:ser>
          <c:idx val="4"/>
          <c:order val="4"/>
          <c:tx>
            <c:strRef>
              <c:f>'4'!$G$8</c:f>
              <c:strCache>
                <c:ptCount val="1"/>
                <c:pt idx="0">
                  <c:v>どちらかといえば利用しようと思わない</c:v>
                </c:pt>
              </c:strCache>
            </c:strRef>
          </c:tx>
          <c:spPr>
            <a:solidFill>
              <a:srgbClr val="71B2FF"/>
            </a:solidFill>
            <a:ln>
              <a:noFill/>
            </a:ln>
            <a:effectLst/>
          </c:spPr>
          <c:invertIfNegative val="0"/>
          <c:dPt>
            <c:idx val="3"/>
            <c:invertIfNegative val="0"/>
            <c:bubble3D val="0"/>
            <c:spPr>
              <a:solidFill>
                <a:srgbClr val="FF9780"/>
              </a:solidFill>
              <a:ln>
                <a:noFill/>
              </a:ln>
              <a:effectLst/>
            </c:spPr>
            <c:extLst>
              <c:ext xmlns:c16="http://schemas.microsoft.com/office/drawing/2014/chart" uri="{C3380CC4-5D6E-409C-BE32-E72D297353CC}">
                <c16:uniqueId val="{00000019-BFDE-441C-8414-CFB972C34DEE}"/>
              </c:ext>
            </c:extLst>
          </c:dPt>
          <c:dLbls>
            <c:spPr>
              <a:solidFill>
                <a:schemeClr val="bg1"/>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'4'!$B$9:$B$19</c:f>
              <c:strCache>
                <c:ptCount val="11"/>
                <c:pt idx="0">
                  <c:v>総 数 (2,015 人)</c:v>
                </c:pt>
                <c:pt idx="1">
                  <c:v>［　性　］</c:v>
                </c:pt>
                <c:pt idx="2">
                  <c:v>男 性 ( 966 人）</c:v>
                </c:pt>
                <c:pt idx="3">
                  <c:v>女 性 ( 1,049 人）</c:v>
                </c:pt>
                <c:pt idx="4">
                  <c:v>［　年齢　］</c:v>
                </c:pt>
                <c:pt idx="5">
                  <c:v>18 ～ 29 歳 ( 228 人)</c:v>
                </c:pt>
                <c:pt idx="6">
                  <c:v>30 ～ 39 歳 ( 240 人)</c:v>
                </c:pt>
                <c:pt idx="7">
                  <c:v>40 ～ 49 歳 ( 366 人)</c:v>
                </c:pt>
                <c:pt idx="8">
                  <c:v>50 ～ 59 歳 ( 324 人)</c:v>
                </c:pt>
                <c:pt idx="9">
                  <c:v>60 ～ 69 歳 ( 335 人)</c:v>
                </c:pt>
                <c:pt idx="10">
                  <c:v>70 歳 以 上 ( 522 人)</c:v>
                </c:pt>
              </c:strCache>
            </c:strRef>
          </c:cat>
          <c:val>
            <c:numRef>
              <c:f>'4'!$G$9:$G$19</c:f>
              <c:numCache>
                <c:formatCode>General</c:formatCode>
                <c:ptCount val="11"/>
                <c:pt idx="0" formatCode="0.0_ ">
                  <c:v>30.4</c:v>
                </c:pt>
                <c:pt idx="2" formatCode="0.0_ ">
                  <c:v>28.3</c:v>
                </c:pt>
                <c:pt idx="3" formatCode="0.0_ ">
                  <c:v>32.4</c:v>
                </c:pt>
                <c:pt idx="5" formatCode="0.0_ ">
                  <c:v>32.9</c:v>
                </c:pt>
                <c:pt idx="6" formatCode="0.0_ ">
                  <c:v>30</c:v>
                </c:pt>
                <c:pt idx="7" formatCode="0.0_ ">
                  <c:v>33.299999999999997</c:v>
                </c:pt>
                <c:pt idx="8" formatCode="0.0_ ">
                  <c:v>34</c:v>
                </c:pt>
                <c:pt idx="9" formatCode="0.0_ ">
                  <c:v>33.4</c:v>
                </c:pt>
                <c:pt idx="10" formatCode="0.0_ ">
                  <c:v>23.4</c:v>
                </c:pt>
              </c:numCache>
            </c:numRef>
          </c:val>
          <c:extLst>
            <c:ext xmlns:c16="http://schemas.microsoft.com/office/drawing/2014/chart" uri="{C3380CC4-5D6E-409C-BE32-E72D297353CC}">
              <c16:uniqueId val="{0000001A-BFDE-441C-8414-CFB972C34DEE}"/>
            </c:ext>
          </c:extLst>
        </c:ser>
        <c:ser>
          <c:idx val="5"/>
          <c:order val="5"/>
          <c:tx>
            <c:strRef>
              <c:f>'4'!$H$8</c:f>
              <c:strCache>
                <c:ptCount val="1"/>
                <c:pt idx="0">
                  <c:v>利用しようと思わない</c:v>
                </c:pt>
              </c:strCache>
            </c:strRef>
          </c:tx>
          <c:spPr>
            <a:solidFill>
              <a:srgbClr val="6475BC"/>
            </a:solidFill>
            <a:ln>
              <a:noFill/>
            </a:ln>
            <a:effectLst/>
          </c:spPr>
          <c:invertIfNegative val="0"/>
          <c:dPt>
            <c:idx val="3"/>
            <c:invertIfNegative val="0"/>
            <c:bubble3D val="0"/>
            <c:spPr>
              <a:solidFill>
                <a:srgbClr val="C45184"/>
              </a:solidFill>
              <a:ln>
                <a:noFill/>
              </a:ln>
              <a:effectLst/>
            </c:spPr>
            <c:extLst>
              <c:ext xmlns:c16="http://schemas.microsoft.com/office/drawing/2014/chart" uri="{C3380CC4-5D6E-409C-BE32-E72D297353CC}">
                <c16:uniqueId val="{0000001C-BFDE-441C-8414-CFB972C34DEE}"/>
              </c:ext>
            </c:extLst>
          </c:dPt>
          <c:dLbls>
            <c:spPr>
              <a:solidFill>
                <a:schemeClr val="bg1"/>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'4'!$B$9:$B$19</c:f>
              <c:strCache>
                <c:ptCount val="11"/>
                <c:pt idx="0">
                  <c:v>総 数 (2,015 人)</c:v>
                </c:pt>
                <c:pt idx="1">
                  <c:v>［　性　］</c:v>
                </c:pt>
                <c:pt idx="2">
                  <c:v>男 性 ( 966 人）</c:v>
                </c:pt>
                <c:pt idx="3">
                  <c:v>女 性 ( 1,049 人）</c:v>
                </c:pt>
                <c:pt idx="4">
                  <c:v>［　年齢　］</c:v>
                </c:pt>
                <c:pt idx="5">
                  <c:v>18 ～ 29 歳 ( 228 人)</c:v>
                </c:pt>
                <c:pt idx="6">
                  <c:v>30 ～ 39 歳 ( 240 人)</c:v>
                </c:pt>
                <c:pt idx="7">
                  <c:v>40 ～ 49 歳 ( 366 人)</c:v>
                </c:pt>
                <c:pt idx="8">
                  <c:v>50 ～ 59 歳 ( 324 人)</c:v>
                </c:pt>
                <c:pt idx="9">
                  <c:v>60 ～ 69 歳 ( 335 人)</c:v>
                </c:pt>
                <c:pt idx="10">
                  <c:v>70 歳 以 上 ( 522 人)</c:v>
                </c:pt>
              </c:strCache>
            </c:strRef>
          </c:cat>
          <c:val>
            <c:numRef>
              <c:f>'4'!$H$9:$H$19</c:f>
              <c:numCache>
                <c:formatCode>General</c:formatCode>
                <c:ptCount val="11"/>
                <c:pt idx="0" formatCode="0.0_ ">
                  <c:v>37.299999999999997</c:v>
                </c:pt>
                <c:pt idx="2" formatCode="0.0_ ">
                  <c:v>40.200000000000003</c:v>
                </c:pt>
                <c:pt idx="3" formatCode="0.0_ ">
                  <c:v>34.6</c:v>
                </c:pt>
                <c:pt idx="5" formatCode="0.0_ ">
                  <c:v>43</c:v>
                </c:pt>
                <c:pt idx="6" formatCode="0.0_ ">
                  <c:v>33.799999999999997</c:v>
                </c:pt>
                <c:pt idx="7" formatCode="0.0_ ">
                  <c:v>39.9</c:v>
                </c:pt>
                <c:pt idx="8" formatCode="0.0_ ">
                  <c:v>42.6</c:v>
                </c:pt>
                <c:pt idx="9" formatCode="0.0_ ">
                  <c:v>40.9</c:v>
                </c:pt>
                <c:pt idx="10" formatCode="0.0_ ">
                  <c:v>28.9</c:v>
                </c:pt>
              </c:numCache>
            </c:numRef>
          </c:val>
          <c:extLst>
            <c:ext xmlns:c16="http://schemas.microsoft.com/office/drawing/2014/chart" uri="{C3380CC4-5D6E-409C-BE32-E72D297353CC}">
              <c16:uniqueId val="{0000001D-BFDE-441C-8414-CFB972C34DEE}"/>
            </c:ext>
          </c:extLst>
        </c:ser>
        <c:dLbls>
          <c:showLegendKey val="0"/>
          <c:showVal val="0"/>
          <c:showCatName val="0"/>
          <c:showSerName val="0"/>
          <c:showPercent val="0"/>
          <c:showBubbleSize val="0"/>
        </c:dLbls>
        <c:gapWidth val="150"/>
        <c:overlap val="100"/>
        <c:axId val="578819208"/>
        <c:axId val="578820808"/>
      </c:barChart>
      <c:catAx>
        <c:axId val="57881920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78820808"/>
        <c:crosses val="autoZero"/>
        <c:auto val="1"/>
        <c:lblAlgn val="ctr"/>
        <c:lblOffset val="100"/>
        <c:noMultiLvlLbl val="0"/>
      </c:catAx>
      <c:valAx>
        <c:axId val="578820808"/>
        <c:scaling>
          <c:orientation val="minMax"/>
          <c:max val="100"/>
        </c:scaling>
        <c:delete val="0"/>
        <c:axPos val="t"/>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high"/>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788192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0.9674</cdr:x>
      <cdr:y>0.82332</cdr:y>
    </cdr:from>
    <cdr:to>
      <cdr:x>1</cdr:x>
      <cdr:y>0.85529</cdr:y>
    </cdr:to>
    <cdr:sp macro="" textlink="">
      <cdr:nvSpPr>
        <cdr:cNvPr id="2" name="テキスト ボックス 1">
          <a:extLst xmlns:a="http://schemas.openxmlformats.org/drawingml/2006/main">
            <a:ext uri="{FF2B5EF4-FFF2-40B4-BE49-F238E27FC236}">
              <a16:creationId xmlns:a16="http://schemas.microsoft.com/office/drawing/2014/main" id="{DD2320B4-FF0C-FE76-15F3-270FAF7D1FA4}"/>
            </a:ext>
          </a:extLst>
        </cdr:cNvPr>
        <cdr:cNvSpPr txBox="1"/>
      </cdr:nvSpPr>
      <cdr:spPr>
        <a:xfrm xmlns:a="http://schemas.openxmlformats.org/drawingml/2006/main">
          <a:off x="11012754" y="6812252"/>
          <a:ext cx="371064" cy="264560"/>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en-US" altLang="ja-JP" sz="1100"/>
            <a:t>(%)</a:t>
          </a:r>
          <a:endParaRPr kumimoji="1" lang="ja-JP" altLang="en-US" sz="110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57E2A70-1F9D-45CF-AFED-C99238EC105E}"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B1224D-E6B0-494C-B56C-EBEBFC96FA32}" type="slidenum">
              <a:rPr kumimoji="1" lang="ja-JP" altLang="en-US" smtClean="0"/>
              <a:t>‹#›</a:t>
            </a:fld>
            <a:endParaRPr kumimoji="1" lang="ja-JP" altLang="en-US"/>
          </a:p>
        </p:txBody>
      </p:sp>
    </p:spTree>
    <p:extLst>
      <p:ext uri="{BB962C8B-B14F-4D97-AF65-F5344CB8AC3E}">
        <p14:creationId xmlns:p14="http://schemas.microsoft.com/office/powerpoint/2010/main" val="499422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57E2A70-1F9D-45CF-AFED-C99238EC105E}"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B1224D-E6B0-494C-B56C-EBEBFC96FA32}" type="slidenum">
              <a:rPr kumimoji="1" lang="ja-JP" altLang="en-US" smtClean="0"/>
              <a:t>‹#›</a:t>
            </a:fld>
            <a:endParaRPr kumimoji="1" lang="ja-JP" altLang="en-US"/>
          </a:p>
        </p:txBody>
      </p:sp>
    </p:spTree>
    <p:extLst>
      <p:ext uri="{BB962C8B-B14F-4D97-AF65-F5344CB8AC3E}">
        <p14:creationId xmlns:p14="http://schemas.microsoft.com/office/powerpoint/2010/main" val="3144980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57E2A70-1F9D-45CF-AFED-C99238EC105E}"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B1224D-E6B0-494C-B56C-EBEBFC96FA32}" type="slidenum">
              <a:rPr kumimoji="1" lang="ja-JP" altLang="en-US" smtClean="0"/>
              <a:t>‹#›</a:t>
            </a:fld>
            <a:endParaRPr kumimoji="1" lang="ja-JP" altLang="en-US"/>
          </a:p>
        </p:txBody>
      </p:sp>
    </p:spTree>
    <p:extLst>
      <p:ext uri="{BB962C8B-B14F-4D97-AF65-F5344CB8AC3E}">
        <p14:creationId xmlns:p14="http://schemas.microsoft.com/office/powerpoint/2010/main" val="605765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33720584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540741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8606336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385379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23555027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6247122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378424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57E2A70-1F9D-45CF-AFED-C99238EC105E}"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B1224D-E6B0-494C-B56C-EBEBFC96FA32}" type="slidenum">
              <a:rPr kumimoji="1" lang="ja-JP" altLang="en-US" smtClean="0"/>
              <a:t>‹#›</a:t>
            </a:fld>
            <a:endParaRPr kumimoji="1" lang="ja-JP" altLang="en-US"/>
          </a:p>
        </p:txBody>
      </p:sp>
    </p:spTree>
    <p:extLst>
      <p:ext uri="{BB962C8B-B14F-4D97-AF65-F5344CB8AC3E}">
        <p14:creationId xmlns:p14="http://schemas.microsoft.com/office/powerpoint/2010/main" val="2611761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57E2A70-1F9D-45CF-AFED-C99238EC105E}"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B1224D-E6B0-494C-B56C-EBEBFC96FA32}" type="slidenum">
              <a:rPr kumimoji="1" lang="ja-JP" altLang="en-US" smtClean="0"/>
              <a:t>‹#›</a:t>
            </a:fld>
            <a:endParaRPr kumimoji="1" lang="ja-JP" altLang="en-US"/>
          </a:p>
        </p:txBody>
      </p:sp>
    </p:spTree>
    <p:extLst>
      <p:ext uri="{BB962C8B-B14F-4D97-AF65-F5344CB8AC3E}">
        <p14:creationId xmlns:p14="http://schemas.microsoft.com/office/powerpoint/2010/main" val="2963404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57E2A70-1F9D-45CF-AFED-C99238EC105E}"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B1224D-E6B0-494C-B56C-EBEBFC96FA32}" type="slidenum">
              <a:rPr kumimoji="1" lang="ja-JP" altLang="en-US" smtClean="0"/>
              <a:t>‹#›</a:t>
            </a:fld>
            <a:endParaRPr kumimoji="1" lang="ja-JP" altLang="en-US"/>
          </a:p>
        </p:txBody>
      </p:sp>
    </p:spTree>
    <p:extLst>
      <p:ext uri="{BB962C8B-B14F-4D97-AF65-F5344CB8AC3E}">
        <p14:creationId xmlns:p14="http://schemas.microsoft.com/office/powerpoint/2010/main" val="3908516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57E2A70-1F9D-45CF-AFED-C99238EC105E}"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3B1224D-E6B0-494C-B56C-EBEBFC96FA32}" type="slidenum">
              <a:rPr kumimoji="1" lang="ja-JP" altLang="en-US" smtClean="0"/>
              <a:t>‹#›</a:t>
            </a:fld>
            <a:endParaRPr kumimoji="1" lang="ja-JP" altLang="en-US"/>
          </a:p>
        </p:txBody>
      </p:sp>
    </p:spTree>
    <p:extLst>
      <p:ext uri="{BB962C8B-B14F-4D97-AF65-F5344CB8AC3E}">
        <p14:creationId xmlns:p14="http://schemas.microsoft.com/office/powerpoint/2010/main" val="738318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57E2A70-1F9D-45CF-AFED-C99238EC105E}"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3B1224D-E6B0-494C-B56C-EBEBFC96FA32}" type="slidenum">
              <a:rPr kumimoji="1" lang="ja-JP" altLang="en-US" smtClean="0"/>
              <a:t>‹#›</a:t>
            </a:fld>
            <a:endParaRPr kumimoji="1" lang="ja-JP" altLang="en-US"/>
          </a:p>
        </p:txBody>
      </p:sp>
    </p:spTree>
    <p:extLst>
      <p:ext uri="{BB962C8B-B14F-4D97-AF65-F5344CB8AC3E}">
        <p14:creationId xmlns:p14="http://schemas.microsoft.com/office/powerpoint/2010/main" val="3198152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57E2A70-1F9D-45CF-AFED-C99238EC105E}"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3B1224D-E6B0-494C-B56C-EBEBFC96FA32}" type="slidenum">
              <a:rPr kumimoji="1" lang="ja-JP" altLang="en-US" smtClean="0"/>
              <a:t>‹#›</a:t>
            </a:fld>
            <a:endParaRPr kumimoji="1" lang="ja-JP" altLang="en-US"/>
          </a:p>
        </p:txBody>
      </p:sp>
    </p:spTree>
    <p:extLst>
      <p:ext uri="{BB962C8B-B14F-4D97-AF65-F5344CB8AC3E}">
        <p14:creationId xmlns:p14="http://schemas.microsoft.com/office/powerpoint/2010/main" val="1230249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57E2A70-1F9D-45CF-AFED-C99238EC105E}"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B1224D-E6B0-494C-B56C-EBEBFC96FA32}" type="slidenum">
              <a:rPr kumimoji="1" lang="ja-JP" altLang="en-US" smtClean="0"/>
              <a:t>‹#›</a:t>
            </a:fld>
            <a:endParaRPr kumimoji="1" lang="ja-JP" altLang="en-US"/>
          </a:p>
        </p:txBody>
      </p:sp>
    </p:spTree>
    <p:extLst>
      <p:ext uri="{BB962C8B-B14F-4D97-AF65-F5344CB8AC3E}">
        <p14:creationId xmlns:p14="http://schemas.microsoft.com/office/powerpoint/2010/main" val="4131343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57E2A70-1F9D-45CF-AFED-C99238EC105E}"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B1224D-E6B0-494C-B56C-EBEBFC96FA32}" type="slidenum">
              <a:rPr kumimoji="1" lang="ja-JP" altLang="en-US" smtClean="0"/>
              <a:t>‹#›</a:t>
            </a:fld>
            <a:endParaRPr kumimoji="1" lang="ja-JP" altLang="en-US"/>
          </a:p>
        </p:txBody>
      </p:sp>
    </p:spTree>
    <p:extLst>
      <p:ext uri="{BB962C8B-B14F-4D97-AF65-F5344CB8AC3E}">
        <p14:creationId xmlns:p14="http://schemas.microsoft.com/office/powerpoint/2010/main" val="2378254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57E2A70-1F9D-45CF-AFED-C99238EC105E}"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3B1224D-E6B0-494C-B56C-EBEBFC96FA32}" type="slidenum">
              <a:rPr kumimoji="1" lang="ja-JP" altLang="en-US" smtClean="0"/>
              <a:t>‹#›</a:t>
            </a:fld>
            <a:endParaRPr kumimoji="1" lang="ja-JP" altLang="en-US"/>
          </a:p>
        </p:txBody>
      </p:sp>
    </p:spTree>
    <p:extLst>
      <p:ext uri="{BB962C8B-B14F-4D97-AF65-F5344CB8AC3E}">
        <p14:creationId xmlns:p14="http://schemas.microsoft.com/office/powerpoint/2010/main" val="489959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1581641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7505B2FA-86E4-AA2B-F8B2-376DE390A176}"/>
              </a:ext>
            </a:extLst>
          </p:cNvPr>
          <p:cNvGraphicFramePr>
            <a:graphicFrameLocks/>
          </p:cNvGraphicFramePr>
          <p:nvPr>
            <p:extLst/>
          </p:nvPr>
        </p:nvGraphicFramePr>
        <p:xfrm>
          <a:off x="290285" y="972457"/>
          <a:ext cx="8014607" cy="541110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80131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7</Words>
  <Application>Microsoft Office PowerPoint</Application>
  <PresentationFormat>画面に合わせる (4:3)</PresentationFormat>
  <Paragraphs>3</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vt:i4>
      </vt:variant>
    </vt:vector>
  </HeadingPairs>
  <TitlesOfParts>
    <vt:vector size="12" baseType="lpstr">
      <vt:lpstr>ＭＳ Ｐゴシック</vt:lpstr>
      <vt:lpstr>メイリオ</vt:lpstr>
      <vt:lpstr>游ゴシック</vt:lpstr>
      <vt:lpstr>游ゴシック Light</vt:lpstr>
      <vt:lpstr>Arial</vt:lpstr>
      <vt:lpstr>Calibri</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2022-09-14T08:45:40Z</dcterms:created>
  <dcterms:modified xsi:type="dcterms:W3CDTF">2022-09-14T08:45:40Z</dcterms:modified>
</cp:coreProperties>
</file>