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今後の難民等の受入れの方向性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'10'!$C$8</c:f>
              <c:strCache>
                <c:ptCount val="1"/>
                <c:pt idx="0">
                  <c:v>積極的に受け入れるべきである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CD2-4DBC-B2BB-9B0ED2BB768B}"/>
              </c:ext>
            </c:extLst>
          </c:dPt>
          <c:dPt>
            <c:idx val="4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CCD2-4DBC-B2BB-9B0ED2BB76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'10'!$B$9:$B$20</c:f>
              <c:strCache>
                <c:ptCount val="12"/>
                <c:pt idx="0">
                  <c:v>[該当者数]</c:v>
                </c:pt>
                <c:pt idx="1">
                  <c:v>総数（1,572人）</c:v>
                </c:pt>
                <c:pt idx="2">
                  <c:v>[姓]</c:v>
                </c:pt>
                <c:pt idx="3">
                  <c:v>男性（738人）</c:v>
                </c:pt>
                <c:pt idx="4">
                  <c:v>女性（834人）</c:v>
                </c:pt>
                <c:pt idx="5">
                  <c:v>[年齢]</c:v>
                </c:pt>
                <c:pt idx="6">
                  <c:v>18～29歳（145人）</c:v>
                </c:pt>
                <c:pt idx="7">
                  <c:v>30～39歳（168人）</c:v>
                </c:pt>
                <c:pt idx="8">
                  <c:v>40～49歳（281人）</c:v>
                </c:pt>
                <c:pt idx="9">
                  <c:v>50～59歳（269人）</c:v>
                </c:pt>
                <c:pt idx="10">
                  <c:v>60～69歳（291人）</c:v>
                </c:pt>
                <c:pt idx="11">
                  <c:v>70歳以上（418人）</c:v>
                </c:pt>
              </c:strCache>
            </c:strRef>
          </c:cat>
          <c:val>
            <c:numRef>
              <c:f>'10'!$C$9:$C$20</c:f>
              <c:numCache>
                <c:formatCode>0.0_ </c:formatCode>
                <c:ptCount val="12"/>
                <c:pt idx="1">
                  <c:v>8.4</c:v>
                </c:pt>
                <c:pt idx="3">
                  <c:v>10.7</c:v>
                </c:pt>
                <c:pt idx="4">
                  <c:v>6.4</c:v>
                </c:pt>
                <c:pt idx="6">
                  <c:v>14.5</c:v>
                </c:pt>
                <c:pt idx="7">
                  <c:v>2.4</c:v>
                </c:pt>
                <c:pt idx="8">
                  <c:v>7.1</c:v>
                </c:pt>
                <c:pt idx="9">
                  <c:v>6.7</c:v>
                </c:pt>
                <c:pt idx="10">
                  <c:v>9.3000000000000007</c:v>
                </c:pt>
                <c:pt idx="1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D2-4DBC-B2BB-9B0ED2BB768B}"/>
            </c:ext>
          </c:extLst>
        </c:ser>
        <c:ser>
          <c:idx val="1"/>
          <c:order val="1"/>
          <c:tx>
            <c:strRef>
              <c:f>'10'!$D$8</c:f>
              <c:strCache>
                <c:ptCount val="1"/>
                <c:pt idx="0">
                  <c:v>どちらかといえば積極的に受け入れるべきである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CCD2-4DBC-B2BB-9B0ED2BB768B}"/>
              </c:ext>
            </c:extLst>
          </c:dPt>
          <c:dPt>
            <c:idx val="4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CD2-4DBC-B2BB-9B0ED2BB76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'10'!$B$9:$B$20</c:f>
              <c:strCache>
                <c:ptCount val="12"/>
                <c:pt idx="0">
                  <c:v>[該当者数]</c:v>
                </c:pt>
                <c:pt idx="1">
                  <c:v>総数（1,572人）</c:v>
                </c:pt>
                <c:pt idx="2">
                  <c:v>[姓]</c:v>
                </c:pt>
                <c:pt idx="3">
                  <c:v>男性（738人）</c:v>
                </c:pt>
                <c:pt idx="4">
                  <c:v>女性（834人）</c:v>
                </c:pt>
                <c:pt idx="5">
                  <c:v>[年齢]</c:v>
                </c:pt>
                <c:pt idx="6">
                  <c:v>18～29歳（145人）</c:v>
                </c:pt>
                <c:pt idx="7">
                  <c:v>30～39歳（168人）</c:v>
                </c:pt>
                <c:pt idx="8">
                  <c:v>40～49歳（281人）</c:v>
                </c:pt>
                <c:pt idx="9">
                  <c:v>50～59歳（269人）</c:v>
                </c:pt>
                <c:pt idx="10">
                  <c:v>60～69歳（291人）</c:v>
                </c:pt>
                <c:pt idx="11">
                  <c:v>70歳以上（418人）</c:v>
                </c:pt>
              </c:strCache>
            </c:strRef>
          </c:cat>
          <c:val>
            <c:numRef>
              <c:f>'10'!$D$9:$D$20</c:f>
              <c:numCache>
                <c:formatCode>0.0_ </c:formatCode>
                <c:ptCount val="12"/>
                <c:pt idx="1">
                  <c:v>15.6</c:v>
                </c:pt>
                <c:pt idx="3">
                  <c:v>18</c:v>
                </c:pt>
                <c:pt idx="4">
                  <c:v>13.4</c:v>
                </c:pt>
                <c:pt idx="6">
                  <c:v>22.1</c:v>
                </c:pt>
                <c:pt idx="7">
                  <c:v>11.9</c:v>
                </c:pt>
                <c:pt idx="8">
                  <c:v>15.7</c:v>
                </c:pt>
                <c:pt idx="9">
                  <c:v>16.7</c:v>
                </c:pt>
                <c:pt idx="10">
                  <c:v>17.899999999999999</c:v>
                </c:pt>
                <c:pt idx="11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CD2-4DBC-B2BB-9B0ED2BB768B}"/>
            </c:ext>
          </c:extLst>
        </c:ser>
        <c:ser>
          <c:idx val="2"/>
          <c:order val="2"/>
          <c:tx>
            <c:strRef>
              <c:f>'10'!$E$8</c:f>
              <c:strCache>
                <c:ptCount val="1"/>
                <c:pt idx="0">
                  <c:v>現状のままでよい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CCD2-4DBC-B2BB-9B0ED2BB768B}"/>
              </c:ext>
            </c:extLst>
          </c:dPt>
          <c:dPt>
            <c:idx val="4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CD2-4DBC-B2BB-9B0ED2BB76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'10'!$B$9:$B$20</c:f>
              <c:strCache>
                <c:ptCount val="12"/>
                <c:pt idx="0">
                  <c:v>[該当者数]</c:v>
                </c:pt>
                <c:pt idx="1">
                  <c:v>総数（1,572人）</c:v>
                </c:pt>
                <c:pt idx="2">
                  <c:v>[姓]</c:v>
                </c:pt>
                <c:pt idx="3">
                  <c:v>男性（738人）</c:v>
                </c:pt>
                <c:pt idx="4">
                  <c:v>女性（834人）</c:v>
                </c:pt>
                <c:pt idx="5">
                  <c:v>[年齢]</c:v>
                </c:pt>
                <c:pt idx="6">
                  <c:v>18～29歳（145人）</c:v>
                </c:pt>
                <c:pt idx="7">
                  <c:v>30～39歳（168人）</c:v>
                </c:pt>
                <c:pt idx="8">
                  <c:v>40～49歳（281人）</c:v>
                </c:pt>
                <c:pt idx="9">
                  <c:v>50～59歳（269人）</c:v>
                </c:pt>
                <c:pt idx="10">
                  <c:v>60～69歳（291人）</c:v>
                </c:pt>
                <c:pt idx="11">
                  <c:v>70歳以上（418人）</c:v>
                </c:pt>
              </c:strCache>
            </c:strRef>
          </c:cat>
          <c:val>
            <c:numRef>
              <c:f>'10'!$E$9:$E$20</c:f>
              <c:numCache>
                <c:formatCode>0.0_ </c:formatCode>
                <c:ptCount val="12"/>
                <c:pt idx="1">
                  <c:v>15.8</c:v>
                </c:pt>
                <c:pt idx="3">
                  <c:v>16.3</c:v>
                </c:pt>
                <c:pt idx="4">
                  <c:v>15.5</c:v>
                </c:pt>
                <c:pt idx="6">
                  <c:v>9</c:v>
                </c:pt>
                <c:pt idx="7">
                  <c:v>14.9</c:v>
                </c:pt>
                <c:pt idx="8">
                  <c:v>17.100000000000001</c:v>
                </c:pt>
                <c:pt idx="9">
                  <c:v>16</c:v>
                </c:pt>
                <c:pt idx="10">
                  <c:v>12.7</c:v>
                </c:pt>
                <c:pt idx="11">
                  <c:v>19.899999999999999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CD2-4DBC-B2BB-9B0ED2BB768B}"/>
            </c:ext>
          </c:extLst>
        </c:ser>
        <c:ser>
          <c:idx val="3"/>
          <c:order val="3"/>
          <c:tx>
            <c:strRef>
              <c:f>'10'!$F$8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CCD2-4DBC-B2BB-9B0ED2BB768B}"/>
              </c:ext>
            </c:extLst>
          </c:dPt>
          <c:dPt>
            <c:idx val="4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CCD2-4DBC-B2BB-9B0ED2BB76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'10'!$B$9:$B$20</c:f>
              <c:strCache>
                <c:ptCount val="12"/>
                <c:pt idx="0">
                  <c:v>[該当者数]</c:v>
                </c:pt>
                <c:pt idx="1">
                  <c:v>総数（1,572人）</c:v>
                </c:pt>
                <c:pt idx="2">
                  <c:v>[姓]</c:v>
                </c:pt>
                <c:pt idx="3">
                  <c:v>男性（738人）</c:v>
                </c:pt>
                <c:pt idx="4">
                  <c:v>女性（834人）</c:v>
                </c:pt>
                <c:pt idx="5">
                  <c:v>[年齢]</c:v>
                </c:pt>
                <c:pt idx="6">
                  <c:v>18～29歳（145人）</c:v>
                </c:pt>
                <c:pt idx="7">
                  <c:v>30～39歳（168人）</c:v>
                </c:pt>
                <c:pt idx="8">
                  <c:v>40～49歳（281人）</c:v>
                </c:pt>
                <c:pt idx="9">
                  <c:v>50～59歳（269人）</c:v>
                </c:pt>
                <c:pt idx="10">
                  <c:v>60～69歳（291人）</c:v>
                </c:pt>
                <c:pt idx="11">
                  <c:v>70歳以上（418人）</c:v>
                </c:pt>
              </c:strCache>
            </c:strRef>
          </c:cat>
          <c:val>
            <c:numRef>
              <c:f>'10'!$F$9:$F$20</c:f>
              <c:numCache>
                <c:formatCode>0.0_ </c:formatCode>
                <c:ptCount val="12"/>
                <c:pt idx="1">
                  <c:v>3.3</c:v>
                </c:pt>
                <c:pt idx="3">
                  <c:v>2.2999999999999998</c:v>
                </c:pt>
                <c:pt idx="4">
                  <c:v>4.2</c:v>
                </c:pt>
                <c:pt idx="6">
                  <c:v>2.8</c:v>
                </c:pt>
                <c:pt idx="7">
                  <c:v>2.4</c:v>
                </c:pt>
                <c:pt idx="8">
                  <c:v>2.5</c:v>
                </c:pt>
                <c:pt idx="9">
                  <c:v>1.9</c:v>
                </c:pt>
                <c:pt idx="10">
                  <c:v>1.7</c:v>
                </c:pt>
                <c:pt idx="11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CCD2-4DBC-B2BB-9B0ED2BB768B}"/>
            </c:ext>
          </c:extLst>
        </c:ser>
        <c:ser>
          <c:idx val="4"/>
          <c:order val="4"/>
          <c:tx>
            <c:strRef>
              <c:f>'10'!$G$8</c:f>
              <c:strCache>
                <c:ptCount val="1"/>
                <c:pt idx="0">
                  <c:v>どちらかといえば慎重に受け入れるべきである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CCD2-4DBC-B2BB-9B0ED2BB768B}"/>
              </c:ext>
            </c:extLst>
          </c:dPt>
          <c:dPt>
            <c:idx val="4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CCD2-4DBC-B2BB-9B0ED2BB76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'10'!$B$9:$B$20</c:f>
              <c:strCache>
                <c:ptCount val="12"/>
                <c:pt idx="0">
                  <c:v>[該当者数]</c:v>
                </c:pt>
                <c:pt idx="1">
                  <c:v>総数（1,572人）</c:v>
                </c:pt>
                <c:pt idx="2">
                  <c:v>[姓]</c:v>
                </c:pt>
                <c:pt idx="3">
                  <c:v>男性（738人）</c:v>
                </c:pt>
                <c:pt idx="4">
                  <c:v>女性（834人）</c:v>
                </c:pt>
                <c:pt idx="5">
                  <c:v>[年齢]</c:v>
                </c:pt>
                <c:pt idx="6">
                  <c:v>18～29歳（145人）</c:v>
                </c:pt>
                <c:pt idx="7">
                  <c:v>30～39歳（168人）</c:v>
                </c:pt>
                <c:pt idx="8">
                  <c:v>40～49歳（281人）</c:v>
                </c:pt>
                <c:pt idx="9">
                  <c:v>50～59歳（269人）</c:v>
                </c:pt>
                <c:pt idx="10">
                  <c:v>60～69歳（291人）</c:v>
                </c:pt>
                <c:pt idx="11">
                  <c:v>70歳以上（418人）</c:v>
                </c:pt>
              </c:strCache>
            </c:strRef>
          </c:cat>
          <c:val>
            <c:numRef>
              <c:f>'10'!$G$9:$G$20</c:f>
              <c:numCache>
                <c:formatCode>0.0_ </c:formatCode>
                <c:ptCount val="12"/>
                <c:pt idx="1">
                  <c:v>32.299999999999997</c:v>
                </c:pt>
                <c:pt idx="3">
                  <c:v>28.2</c:v>
                </c:pt>
                <c:pt idx="4">
                  <c:v>35.9</c:v>
                </c:pt>
                <c:pt idx="6">
                  <c:v>39.299999999999997</c:v>
                </c:pt>
                <c:pt idx="7">
                  <c:v>41.1</c:v>
                </c:pt>
                <c:pt idx="8">
                  <c:v>33.5</c:v>
                </c:pt>
                <c:pt idx="9">
                  <c:v>34.9</c:v>
                </c:pt>
                <c:pt idx="10">
                  <c:v>28.9</c:v>
                </c:pt>
                <c:pt idx="11">
                  <c:v>26.1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CCD2-4DBC-B2BB-9B0ED2BB768B}"/>
            </c:ext>
          </c:extLst>
        </c:ser>
        <c:ser>
          <c:idx val="5"/>
          <c:order val="5"/>
          <c:tx>
            <c:strRef>
              <c:f>'10'!$H$8</c:f>
              <c:strCache>
                <c:ptCount val="1"/>
                <c:pt idx="0">
                  <c:v>慎重に受け入れるべきである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4-CCD2-4DBC-B2BB-9B0ED2BB768B}"/>
              </c:ext>
            </c:extLst>
          </c:dPt>
          <c:dPt>
            <c:idx val="4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CCD2-4DBC-B2BB-9B0ED2BB76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'10'!$B$9:$B$20</c:f>
              <c:strCache>
                <c:ptCount val="12"/>
                <c:pt idx="0">
                  <c:v>[該当者数]</c:v>
                </c:pt>
                <c:pt idx="1">
                  <c:v>総数（1,572人）</c:v>
                </c:pt>
                <c:pt idx="2">
                  <c:v>[姓]</c:v>
                </c:pt>
                <c:pt idx="3">
                  <c:v>男性（738人）</c:v>
                </c:pt>
                <c:pt idx="4">
                  <c:v>女性（834人）</c:v>
                </c:pt>
                <c:pt idx="5">
                  <c:v>[年齢]</c:v>
                </c:pt>
                <c:pt idx="6">
                  <c:v>18～29歳（145人）</c:v>
                </c:pt>
                <c:pt idx="7">
                  <c:v>30～39歳（168人）</c:v>
                </c:pt>
                <c:pt idx="8">
                  <c:v>40～49歳（281人）</c:v>
                </c:pt>
                <c:pt idx="9">
                  <c:v>50～59歳（269人）</c:v>
                </c:pt>
                <c:pt idx="10">
                  <c:v>60～69歳（291人）</c:v>
                </c:pt>
                <c:pt idx="11">
                  <c:v>70歳以上（418人）</c:v>
                </c:pt>
              </c:strCache>
            </c:strRef>
          </c:cat>
          <c:val>
            <c:numRef>
              <c:f>'10'!$H$9:$H$20</c:f>
              <c:numCache>
                <c:formatCode>0.0_ </c:formatCode>
                <c:ptCount val="12"/>
                <c:pt idx="1">
                  <c:v>24.6</c:v>
                </c:pt>
                <c:pt idx="3">
                  <c:v>24.5</c:v>
                </c:pt>
                <c:pt idx="4">
                  <c:v>24.7</c:v>
                </c:pt>
                <c:pt idx="6">
                  <c:v>12.4</c:v>
                </c:pt>
                <c:pt idx="7">
                  <c:v>27.4</c:v>
                </c:pt>
                <c:pt idx="8">
                  <c:v>24.2</c:v>
                </c:pt>
                <c:pt idx="9">
                  <c:v>23.8</c:v>
                </c:pt>
                <c:pt idx="10">
                  <c:v>29.6</c:v>
                </c:pt>
                <c:pt idx="11">
                  <c:v>25.1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CCD2-4DBC-B2BB-9B0ED2BB768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56942960"/>
        <c:axId val="2056947952"/>
      </c:barChart>
      <c:catAx>
        <c:axId val="205694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7952"/>
        <c:crosses val="autoZero"/>
        <c:auto val="1"/>
        <c:lblAlgn val="ctr"/>
        <c:lblOffset val="100"/>
        <c:noMultiLvlLbl val="0"/>
      </c:catAx>
      <c:valAx>
        <c:axId val="2056947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296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CDC0-5E62-4915-BFC2-D8756725F6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7CDE-AA60-4946-816C-1D4BD8721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4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CDC0-5E62-4915-BFC2-D8756725F6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7CDE-AA60-4946-816C-1D4BD8721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894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CDC0-5E62-4915-BFC2-D8756725F6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7CDE-AA60-4946-816C-1D4BD8721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885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89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389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680856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26676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747047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8804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5589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CDC0-5E62-4915-BFC2-D8756725F6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7CDE-AA60-4946-816C-1D4BD8721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95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CDC0-5E62-4915-BFC2-D8756725F6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7CDE-AA60-4946-816C-1D4BD8721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931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CDC0-5E62-4915-BFC2-D8756725F6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7CDE-AA60-4946-816C-1D4BD8721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04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CDC0-5E62-4915-BFC2-D8756725F6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7CDE-AA60-4946-816C-1D4BD8721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366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CDC0-5E62-4915-BFC2-D8756725F6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7CDE-AA60-4946-816C-1D4BD8721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662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CDC0-5E62-4915-BFC2-D8756725F6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7CDE-AA60-4946-816C-1D4BD8721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130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CDC0-5E62-4915-BFC2-D8756725F6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7CDE-AA60-4946-816C-1D4BD8721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73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9CDC0-5E62-4915-BFC2-D8756725F6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87CDE-AA60-4946-816C-1D4BD8721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411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9CDC0-5E62-4915-BFC2-D8756725F6C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87CDE-AA60-4946-816C-1D4BD8721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03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55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9594B0E-F33D-4511-A0A2-CA29E03D67E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6200" y="990600"/>
          <a:ext cx="8976995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767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2022-09-14T08:43:41Z</dcterms:created>
  <dcterms:modified xsi:type="dcterms:W3CDTF">2022-09-14T08:43:41Z</dcterms:modified>
</cp:coreProperties>
</file>