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終身刑を導入した場合の死刑制度の存廃</a:t>
            </a:r>
            <a:endParaRPr lang="en-US" altLang="ja-JP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'8'!$C$8</c:f>
              <c:strCache>
                <c:ptCount val="1"/>
                <c:pt idx="0">
                  <c:v>死刑を廃止する方がよい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597-40C7-85A2-700568011087}"/>
              </c:ext>
            </c:extLst>
          </c:dPt>
          <c:dPt>
            <c:idx val="4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597-40C7-85A2-700568011087}"/>
              </c:ext>
            </c:extLst>
          </c:dPt>
          <c:dLbls>
            <c:dLbl>
              <c:idx val="6"/>
              <c:layout>
                <c:manualLayout>
                  <c:x val="1.245019920318725E-2"/>
                  <c:y val="1.323691086465616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97-40C7-85A2-700568011087}"/>
                </c:ext>
              </c:extLst>
            </c:dLbl>
            <c:dLbl>
              <c:idx val="10"/>
              <c:layout>
                <c:manualLayout>
                  <c:x val="7.4701195219123509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97-40C7-85A2-7005680110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'8'!$B$9:$B$20</c:f>
              <c:strCache>
                <c:ptCount val="12"/>
                <c:pt idx="0">
                  <c:v>[該当者数]</c:v>
                </c:pt>
                <c:pt idx="1">
                  <c:v>総数（1,572人）</c:v>
                </c:pt>
                <c:pt idx="2">
                  <c:v>[姓]</c:v>
                </c:pt>
                <c:pt idx="3">
                  <c:v>男性（738人）</c:v>
                </c:pt>
                <c:pt idx="4">
                  <c:v>女性（834人）</c:v>
                </c:pt>
                <c:pt idx="5">
                  <c:v>[年齢]</c:v>
                </c:pt>
                <c:pt idx="6">
                  <c:v>18～29歳（145人）</c:v>
                </c:pt>
                <c:pt idx="7">
                  <c:v>30～39歳（168人）</c:v>
                </c:pt>
                <c:pt idx="8">
                  <c:v>40～49歳（281人）</c:v>
                </c:pt>
                <c:pt idx="9">
                  <c:v>50～59歳（269人）</c:v>
                </c:pt>
                <c:pt idx="10">
                  <c:v>60～69歳（291人）</c:v>
                </c:pt>
                <c:pt idx="11">
                  <c:v>70歳以上（418人）</c:v>
                </c:pt>
              </c:strCache>
            </c:strRef>
          </c:cat>
          <c:val>
            <c:numRef>
              <c:f>'8'!$C$9:$C$20</c:f>
              <c:numCache>
                <c:formatCode>0.0_ </c:formatCode>
                <c:ptCount val="12"/>
                <c:pt idx="1">
                  <c:v>35.1</c:v>
                </c:pt>
                <c:pt idx="3">
                  <c:v>33.9</c:v>
                </c:pt>
                <c:pt idx="4">
                  <c:v>36.200000000000003</c:v>
                </c:pt>
                <c:pt idx="6">
                  <c:v>34.5</c:v>
                </c:pt>
                <c:pt idx="7">
                  <c:v>36.299999999999997</c:v>
                </c:pt>
                <c:pt idx="8">
                  <c:v>36.700000000000003</c:v>
                </c:pt>
                <c:pt idx="9">
                  <c:v>35.299999999999997</c:v>
                </c:pt>
                <c:pt idx="10">
                  <c:v>43.3</c:v>
                </c:pt>
                <c:pt idx="1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597-40C7-85A2-700568011087}"/>
            </c:ext>
          </c:extLst>
        </c:ser>
        <c:ser>
          <c:idx val="1"/>
          <c:order val="1"/>
          <c:tx>
            <c:strRef>
              <c:f>'8'!$D$8</c:f>
              <c:strCache>
                <c:ptCount val="1"/>
                <c:pt idx="0">
                  <c:v>わからない・一概には言えない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597-40C7-85A2-700568011087}"/>
              </c:ext>
            </c:extLst>
          </c:dPt>
          <c:dPt>
            <c:idx val="4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4597-40C7-85A2-7005680110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'8'!$B$9:$B$20</c:f>
              <c:strCache>
                <c:ptCount val="12"/>
                <c:pt idx="0">
                  <c:v>[該当者数]</c:v>
                </c:pt>
                <c:pt idx="1">
                  <c:v>総数（1,572人）</c:v>
                </c:pt>
                <c:pt idx="2">
                  <c:v>[姓]</c:v>
                </c:pt>
                <c:pt idx="3">
                  <c:v>男性（738人）</c:v>
                </c:pt>
                <c:pt idx="4">
                  <c:v>女性（834人）</c:v>
                </c:pt>
                <c:pt idx="5">
                  <c:v>[年齢]</c:v>
                </c:pt>
                <c:pt idx="6">
                  <c:v>18～29歳（145人）</c:v>
                </c:pt>
                <c:pt idx="7">
                  <c:v>30～39歳（168人）</c:v>
                </c:pt>
                <c:pt idx="8">
                  <c:v>40～49歳（281人）</c:v>
                </c:pt>
                <c:pt idx="9">
                  <c:v>50～59歳（269人）</c:v>
                </c:pt>
                <c:pt idx="10">
                  <c:v>60～69歳（291人）</c:v>
                </c:pt>
                <c:pt idx="11">
                  <c:v>70歳以上（418人）</c:v>
                </c:pt>
              </c:strCache>
            </c:strRef>
          </c:cat>
          <c:val>
            <c:numRef>
              <c:f>'8'!$D$9:$D$20</c:f>
              <c:numCache>
                <c:formatCode>0.0_ </c:formatCode>
                <c:ptCount val="12"/>
                <c:pt idx="1">
                  <c:v>12.8</c:v>
                </c:pt>
                <c:pt idx="3">
                  <c:v>9.9</c:v>
                </c:pt>
                <c:pt idx="4">
                  <c:v>15.5</c:v>
                </c:pt>
                <c:pt idx="6">
                  <c:v>9</c:v>
                </c:pt>
                <c:pt idx="7">
                  <c:v>9.5</c:v>
                </c:pt>
                <c:pt idx="8">
                  <c:v>10.3</c:v>
                </c:pt>
                <c:pt idx="9">
                  <c:v>11.2</c:v>
                </c:pt>
                <c:pt idx="10">
                  <c:v>10.3</c:v>
                </c:pt>
                <c:pt idx="11">
                  <c:v>20.100000000000001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597-40C7-85A2-700568011087}"/>
            </c:ext>
          </c:extLst>
        </c:ser>
        <c:ser>
          <c:idx val="2"/>
          <c:order val="2"/>
          <c:tx>
            <c:strRef>
              <c:f>'8'!$E$8</c:f>
              <c:strCache>
                <c:ptCount val="1"/>
                <c:pt idx="0">
                  <c:v>死刑を廃止しない方がよい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4597-40C7-85A2-700568011087}"/>
              </c:ext>
            </c:extLst>
          </c:dPt>
          <c:dPt>
            <c:idx val="4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4597-40C7-85A2-7005680110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'8'!$B$9:$B$20</c:f>
              <c:strCache>
                <c:ptCount val="12"/>
                <c:pt idx="0">
                  <c:v>[該当者数]</c:v>
                </c:pt>
                <c:pt idx="1">
                  <c:v>総数（1,572人）</c:v>
                </c:pt>
                <c:pt idx="2">
                  <c:v>[姓]</c:v>
                </c:pt>
                <c:pt idx="3">
                  <c:v>男性（738人）</c:v>
                </c:pt>
                <c:pt idx="4">
                  <c:v>女性（834人）</c:v>
                </c:pt>
                <c:pt idx="5">
                  <c:v>[年齢]</c:v>
                </c:pt>
                <c:pt idx="6">
                  <c:v>18～29歳（145人）</c:v>
                </c:pt>
                <c:pt idx="7">
                  <c:v>30～39歳（168人）</c:v>
                </c:pt>
                <c:pt idx="8">
                  <c:v>40～49歳（281人）</c:v>
                </c:pt>
                <c:pt idx="9">
                  <c:v>50～59歳（269人）</c:v>
                </c:pt>
                <c:pt idx="10">
                  <c:v>60～69歳（291人）</c:v>
                </c:pt>
                <c:pt idx="11">
                  <c:v>70歳以上（418人）</c:v>
                </c:pt>
              </c:strCache>
            </c:strRef>
          </c:cat>
          <c:val>
            <c:numRef>
              <c:f>'8'!$E$9:$E$20</c:f>
              <c:numCache>
                <c:formatCode>0.0_ </c:formatCode>
                <c:ptCount val="12"/>
                <c:pt idx="1">
                  <c:v>52</c:v>
                </c:pt>
                <c:pt idx="3">
                  <c:v>56.2</c:v>
                </c:pt>
                <c:pt idx="4">
                  <c:v>48.3</c:v>
                </c:pt>
                <c:pt idx="6">
                  <c:v>56.6</c:v>
                </c:pt>
                <c:pt idx="7">
                  <c:v>54.2</c:v>
                </c:pt>
                <c:pt idx="8">
                  <c:v>53</c:v>
                </c:pt>
                <c:pt idx="9">
                  <c:v>53.5</c:v>
                </c:pt>
                <c:pt idx="10">
                  <c:v>46.4</c:v>
                </c:pt>
                <c:pt idx="11">
                  <c:v>51.9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597-40C7-85A2-7005680110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6942960"/>
        <c:axId val="2056947952"/>
      </c:barChart>
      <c:catAx>
        <c:axId val="205694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7952"/>
        <c:crosses val="autoZero"/>
        <c:auto val="1"/>
        <c:lblAlgn val="ctr"/>
        <c:lblOffset val="100"/>
        <c:noMultiLvlLbl val="0"/>
      </c:catAx>
      <c:valAx>
        <c:axId val="2056947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296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E09C-C0B3-463B-9B6A-BBC36B8DF76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6139-F38B-4845-8DC3-0686E121E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42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E09C-C0B3-463B-9B6A-BBC36B8DF76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6139-F38B-4845-8DC3-0686E121E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96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E09C-C0B3-463B-9B6A-BBC36B8DF76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6139-F38B-4845-8DC3-0686E121E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342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951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8224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872473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43064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78113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4210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694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E09C-C0B3-463B-9B6A-BBC36B8DF76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6139-F38B-4845-8DC3-0686E121E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690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E09C-C0B3-463B-9B6A-BBC36B8DF76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6139-F38B-4845-8DC3-0686E121E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35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E09C-C0B3-463B-9B6A-BBC36B8DF76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6139-F38B-4845-8DC3-0686E121E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80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E09C-C0B3-463B-9B6A-BBC36B8DF76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6139-F38B-4845-8DC3-0686E121E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366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E09C-C0B3-463B-9B6A-BBC36B8DF76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6139-F38B-4845-8DC3-0686E121E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40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E09C-C0B3-463B-9B6A-BBC36B8DF76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6139-F38B-4845-8DC3-0686E121E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90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E09C-C0B3-463B-9B6A-BBC36B8DF76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6139-F38B-4845-8DC3-0686E121E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92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E09C-C0B3-463B-9B6A-BBC36B8DF76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6139-F38B-4845-8DC3-0686E121E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43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4E09C-C0B3-463B-9B6A-BBC36B8DF76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26139-F38B-4845-8DC3-0686E121E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79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11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8C97D726-C3D4-4C53-B2AD-3D8DB53CA1D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97485" y="1104899"/>
          <a:ext cx="8946515" cy="5241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48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2022-09-14T08:43:43Z</dcterms:created>
  <dcterms:modified xsi:type="dcterms:W3CDTF">2022-09-14T08:43:43Z</dcterms:modified>
</cp:coreProperties>
</file>