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死刑制度を存置する理由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'5'!$C$8</c:f>
              <c:strCache>
                <c:ptCount val="1"/>
                <c:pt idx="0">
                  <c:v>総数（n=1,270人、M.T.=208.0%）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'5'!$B$9:$B$14</c:f>
              <c:strCache>
                <c:ptCount val="6"/>
                <c:pt idx="0">
                  <c:v>死刑を廃止すれば、被害を受けた人やその家族の気持ちがおさまらない</c:v>
                </c:pt>
                <c:pt idx="1">
                  <c:v>凶悪な犯罪は命をもって償うべきだ</c:v>
                </c:pt>
                <c:pt idx="2">
                  <c:v>凶悪な犯罪を犯す人は生かしておくと、また同じような犯罪を犯す危険がある</c:v>
                </c:pt>
                <c:pt idx="3">
                  <c:v>死刑を廃止すれば、凶悪な犯罪が増える</c:v>
                </c:pt>
                <c:pt idx="4">
                  <c:v>その他</c:v>
                </c:pt>
                <c:pt idx="5">
                  <c:v>わからない</c:v>
                </c:pt>
              </c:strCache>
            </c:strRef>
          </c:cat>
          <c:val>
            <c:numRef>
              <c:f>'5'!$C$9:$C$14</c:f>
              <c:numCache>
                <c:formatCode>0.0_ </c:formatCode>
                <c:ptCount val="6"/>
                <c:pt idx="0">
                  <c:v>56.6</c:v>
                </c:pt>
                <c:pt idx="1">
                  <c:v>53.6</c:v>
                </c:pt>
                <c:pt idx="2">
                  <c:v>47.4</c:v>
                </c:pt>
                <c:pt idx="3">
                  <c:v>46.3</c:v>
                </c:pt>
                <c:pt idx="4">
                  <c:v>1.6</c:v>
                </c:pt>
                <c:pt idx="5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82-4EEC-B1BD-C509489775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854766112"/>
        <c:axId val="1842575728"/>
      </c:barChart>
      <c:catAx>
        <c:axId val="185476611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842575728"/>
        <c:crosses val="autoZero"/>
        <c:auto val="1"/>
        <c:lblAlgn val="ctr"/>
        <c:lblOffset val="100"/>
        <c:noMultiLvlLbl val="0"/>
      </c:catAx>
      <c:valAx>
        <c:axId val="1842575728"/>
        <c:scaling>
          <c:orientation val="minMax"/>
          <c:min val="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854766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69005308135551591"/>
          <c:y val="0.8003429779348924"/>
          <c:w val="0.22573831630992899"/>
          <c:h val="4.45107019126305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0.94088</cdr:x>
      <cdr:y>0.10188</cdr:y>
    </cdr:from>
    <cdr:to>
      <cdr:x>0.98876</cdr:x>
      <cdr:y>0.16333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739522AE-AF0F-4D39-BE65-028CF6C70A5E}"/>
            </a:ext>
          </a:extLst>
        </cdr:cNvPr>
        <cdr:cNvSpPr txBox="1"/>
      </cdr:nvSpPr>
      <cdr:spPr>
        <a:xfrm xmlns:a="http://schemas.openxmlformats.org/drawingml/2006/main">
          <a:off x="8081825" y="396088"/>
          <a:ext cx="411300" cy="2389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100"/>
            <a:t>(%)</a:t>
          </a:r>
          <a:endParaRPr lang="ja-JP" alt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37C63-0835-41EE-923C-1DAE603E4A2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59359-DC60-463A-A5AD-30CC78534A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9305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37C63-0835-41EE-923C-1DAE603E4A2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59359-DC60-463A-A5AD-30CC78534A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779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37C63-0835-41EE-923C-1DAE603E4A2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59359-DC60-463A-A5AD-30CC78534A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8586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8539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69373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7360764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6304208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823492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45706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149193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37C63-0835-41EE-923C-1DAE603E4A2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59359-DC60-463A-A5AD-30CC78534A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835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37C63-0835-41EE-923C-1DAE603E4A2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59359-DC60-463A-A5AD-30CC78534A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2795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37C63-0835-41EE-923C-1DAE603E4A2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59359-DC60-463A-A5AD-30CC78534A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838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37C63-0835-41EE-923C-1DAE603E4A2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59359-DC60-463A-A5AD-30CC78534A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006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37C63-0835-41EE-923C-1DAE603E4A2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59359-DC60-463A-A5AD-30CC78534A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441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37C63-0835-41EE-923C-1DAE603E4A2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59359-DC60-463A-A5AD-30CC78534A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2462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37C63-0835-41EE-923C-1DAE603E4A2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59359-DC60-463A-A5AD-30CC78534A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9422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37C63-0835-41EE-923C-1DAE603E4A2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59359-DC60-463A-A5AD-30CC78534A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7418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37C63-0835-41EE-923C-1DAE603E4A2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59359-DC60-463A-A5AD-30CC78534A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8470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184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911DB635-8663-4C28-B5A0-0482BBC29568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0" y="1333500"/>
          <a:ext cx="8852535" cy="4667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7312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2022-09-14T08:43:45Z</dcterms:created>
  <dcterms:modified xsi:type="dcterms:W3CDTF">2022-09-14T08:43:45Z</dcterms:modified>
</cp:coreProperties>
</file>