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施設への木材の利用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5996919892432461"/>
          <c:y val="1.1251814758452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8972586759988337"/>
          <c:y val="0.14407839006874218"/>
          <c:w val="0.57637435026504036"/>
          <c:h val="0.823710740621353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'20'!$B$8:$B$20</c:f>
              <c:strCache>
                <c:ptCount val="13"/>
                <c:pt idx="0">
                  <c:v>保育園などの保育施設や幼稚園、
小・中学校などの教育施設</c:v>
                </c:pt>
                <c:pt idx="1">
                  <c:v>病院などの医療施設や
老人ホームなどの福祉施設</c:v>
                </c:pt>
                <c:pt idx="2">
                  <c:v>旅館、ホテルなどの宿泊施設</c:v>
                </c:pt>
                <c:pt idx="3">
                  <c:v>公設のスポーツ施設、図書館、
公民館などの社会教育施設</c:v>
                </c:pt>
                <c:pt idx="4">
                  <c:v>国、都道府県及び市区町村の庁舎</c:v>
                </c:pt>
                <c:pt idx="5">
                  <c:v>駅、空港、バスターミナルなどの旅客施設</c:v>
                </c:pt>
                <c:pt idx="6">
                  <c:v>オフィスビル</c:v>
                </c:pt>
                <c:pt idx="7">
                  <c:v>コンビニ、客席数の少ない
飲食店・美容室などの小型店舗</c:v>
                </c:pt>
                <c:pt idx="8">
                  <c:v>スーパー、デパート、
ショッピングモールなどの大型店舗</c:v>
                </c:pt>
                <c:pt idx="9">
                  <c:v>その他</c:v>
                </c:pt>
                <c:pt idx="10">
                  <c:v>施設に木材が利用されることを期待しない</c:v>
                </c:pt>
                <c:pt idx="11">
                  <c:v>特にない</c:v>
                </c:pt>
                <c:pt idx="12">
                  <c:v>わからない</c:v>
                </c:pt>
              </c:strCache>
            </c:strRef>
          </c:cat>
          <c:val>
            <c:numRef>
              <c:f>'20'!$C$8:$C$20</c:f>
              <c:numCache>
                <c:formatCode>0.0</c:formatCode>
                <c:ptCount val="13"/>
                <c:pt idx="0">
                  <c:v>75.599999999999994</c:v>
                </c:pt>
                <c:pt idx="1">
                  <c:v>52</c:v>
                </c:pt>
                <c:pt idx="2">
                  <c:v>49.5</c:v>
                </c:pt>
                <c:pt idx="3">
                  <c:v>43.7</c:v>
                </c:pt>
                <c:pt idx="4">
                  <c:v>22.9</c:v>
                </c:pt>
                <c:pt idx="5">
                  <c:v>15.4</c:v>
                </c:pt>
                <c:pt idx="6">
                  <c:v>8.3000000000000007</c:v>
                </c:pt>
                <c:pt idx="7">
                  <c:v>7.6</c:v>
                </c:pt>
                <c:pt idx="8">
                  <c:v>6.5</c:v>
                </c:pt>
                <c:pt idx="9">
                  <c:v>0</c:v>
                </c:pt>
                <c:pt idx="10">
                  <c:v>3.4</c:v>
                </c:pt>
                <c:pt idx="11">
                  <c:v>3.8</c:v>
                </c:pt>
                <c:pt idx="1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7-4A52-A3E9-F73D674A3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109567136"/>
        <c:axId val="2109338368"/>
      </c:barChart>
      <c:catAx>
        <c:axId val="2109567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338368"/>
        <c:crosses val="autoZero"/>
        <c:auto val="1"/>
        <c:lblAlgn val="ctr"/>
        <c:lblOffset val="100"/>
        <c:noMultiLvlLbl val="0"/>
      </c:catAx>
      <c:valAx>
        <c:axId val="210933836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accent1">
                <a:shade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56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0.69499</cdr:x>
      <cdr:y>0.04832</cdr:y>
    </cdr:from>
    <cdr:to>
      <cdr:x>1</cdr:x>
      <cdr:y>0.14788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E7326C-0B86-9E94-686D-0BD95DE673D0}"/>
            </a:ext>
          </a:extLst>
        </cdr:cNvPr>
        <cdr:cNvSpPr txBox="1"/>
      </cdr:nvSpPr>
      <cdr:spPr>
        <a:xfrm xmlns:a="http://schemas.openxmlformats.org/drawingml/2006/main">
          <a:off x="4127500" y="209550"/>
          <a:ext cx="1778000" cy="431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0.44662</cdr:x>
      <cdr:y>0.10102</cdr:y>
    </cdr:from>
    <cdr:to>
      <cdr:x>1</cdr:x>
      <cdr:y>0.1713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F0DB8B2-E6FE-ACBE-86C0-F8220D8AB9F7}"/>
            </a:ext>
          </a:extLst>
        </cdr:cNvPr>
        <cdr:cNvSpPr txBox="1"/>
      </cdr:nvSpPr>
      <cdr:spPr>
        <a:xfrm xmlns:a="http://schemas.openxmlformats.org/drawingml/2006/main">
          <a:off x="3251200" y="438150"/>
          <a:ext cx="322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0.61554</cdr:x>
      <cdr:y>0.03652</cdr:y>
    </cdr:from>
    <cdr:to>
      <cdr:x>0.99811</cdr:x>
      <cdr:y>0.08041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5FD684FC-7EE7-B1C5-DC2C-151E8EF2F2BE}"/>
            </a:ext>
          </a:extLst>
        </cdr:cNvPr>
        <cdr:cNvSpPr txBox="1"/>
      </cdr:nvSpPr>
      <cdr:spPr>
        <a:xfrm xmlns:a="http://schemas.openxmlformats.org/drawingml/2006/main">
          <a:off x="3752275" y="233846"/>
          <a:ext cx="2332071" cy="281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0.63939</cdr:x>
      <cdr:y>0.84725</cdr:y>
    </cdr:from>
    <cdr:to>
      <cdr:x>0.94658</cdr:x>
      <cdr:y>0.92924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E48963A-4B69-A2CC-6523-337E58751EB5}"/>
            </a:ext>
          </a:extLst>
        </cdr:cNvPr>
        <cdr:cNvSpPr txBox="1"/>
      </cdr:nvSpPr>
      <cdr:spPr>
        <a:xfrm xmlns:a="http://schemas.openxmlformats.org/drawingml/2006/main">
          <a:off x="3897627" y="4086856"/>
          <a:ext cx="1872597" cy="395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 (n=1,546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M.T.=289.3%)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0.91939</cdr:x>
      <cdr:y>0.07469</cdr:y>
    </cdr:from>
    <cdr:to>
      <cdr:x>0.99564</cdr:x>
      <cdr:y>0.13339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BD99B8-2A46-7538-C951-6C118FE372E0}"/>
            </a:ext>
          </a:extLst>
        </cdr:cNvPr>
        <cdr:cNvSpPr txBox="1"/>
      </cdr:nvSpPr>
      <cdr:spPr>
        <a:xfrm xmlns:a="http://schemas.openxmlformats.org/drawingml/2006/main">
          <a:off x="5604501" y="478239"/>
          <a:ext cx="464812" cy="375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81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39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21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903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5980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38370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47519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0232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934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201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93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92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0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202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49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19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68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10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1775B-FC54-4D46-9D98-C5F65AFC02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964A3-CA77-4C69-A5E7-5B47839112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92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86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6BED61E-A2A3-B743-80EE-69E6FCBBE3E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041400"/>
          <a:ext cx="8775699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301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2022-09-14T08:49:11Z</dcterms:created>
  <dcterms:modified xsi:type="dcterms:W3CDTF">2022-09-14T08:49:11Z</dcterms:modified>
</cp:coreProperties>
</file>