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300" b="0" i="0" u="none" strike="noStrike" baseline="0" dirty="0">
                <a:effectLst/>
              </a:rPr>
              <a:t>木材製品購入の際の間伐材への意識</a:t>
            </a:r>
            <a:r>
              <a:rPr lang="ja-JP" altLang="en-US" sz="1300" b="0" i="0" u="none" strike="noStrike" baseline="0" dirty="0"/>
              <a:t> </a:t>
            </a:r>
            <a:endParaRPr lang="ja-JP" altLang="en-US" sz="1300" dirty="0"/>
          </a:p>
        </c:rich>
      </c:tx>
      <c:layout>
        <c:manualLayout>
          <c:xMode val="edge"/>
          <c:yMode val="edge"/>
          <c:x val="0.33618925906512998"/>
          <c:y val="7.614174644734475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2514962570195495"/>
          <c:w val="0.75801832967600358"/>
          <c:h val="0.7175776216893342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'18'!$C$8</c:f>
              <c:strCache>
                <c:ptCount val="1"/>
                <c:pt idx="0">
                  <c:v>意識する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CA4-40EB-87C4-B780ACCCDE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'18'!$C$9:$C$19</c:f>
              <c:numCache>
                <c:formatCode>General</c:formatCode>
                <c:ptCount val="11"/>
                <c:pt idx="0" formatCode="0.0">
                  <c:v>33.1</c:v>
                </c:pt>
                <c:pt idx="2" formatCode="0.0">
                  <c:v>34.4</c:v>
                </c:pt>
                <c:pt idx="3" formatCode="0.0">
                  <c:v>32.1</c:v>
                </c:pt>
                <c:pt idx="5" formatCode="0.0">
                  <c:v>24.2</c:v>
                </c:pt>
                <c:pt idx="6" formatCode="0.0">
                  <c:v>25.5</c:v>
                </c:pt>
                <c:pt idx="7" formatCode="0.0">
                  <c:v>27.1</c:v>
                </c:pt>
                <c:pt idx="8" formatCode="0.0">
                  <c:v>31.7</c:v>
                </c:pt>
                <c:pt idx="9" formatCode="0.0">
                  <c:v>43.9</c:v>
                </c:pt>
                <c:pt idx="10" formatCode="0.0">
                  <c:v>35.9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A4-40EB-87C4-B780ACCCDE6A}"/>
            </c:ext>
          </c:extLst>
        </c:ser>
        <c:ser>
          <c:idx val="1"/>
          <c:order val="1"/>
          <c:tx>
            <c:strRef>
              <c:f>'18'!$D$8</c:f>
              <c:strCache>
                <c:ptCount val="1"/>
                <c:pt idx="0">
                  <c:v>意識しない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CA4-40EB-87C4-B780ACCCDE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'18'!$D$9:$D$19</c:f>
              <c:numCache>
                <c:formatCode>General</c:formatCode>
                <c:ptCount val="11"/>
                <c:pt idx="0" formatCode="0.0">
                  <c:v>62</c:v>
                </c:pt>
                <c:pt idx="2" formatCode="0.0">
                  <c:v>63</c:v>
                </c:pt>
                <c:pt idx="3" formatCode="0.0">
                  <c:v>61.1</c:v>
                </c:pt>
                <c:pt idx="5" formatCode="0.0">
                  <c:v>71.2</c:v>
                </c:pt>
                <c:pt idx="6" formatCode="0.0">
                  <c:v>72.3</c:v>
                </c:pt>
                <c:pt idx="7" formatCode="0.0">
                  <c:v>69.5</c:v>
                </c:pt>
                <c:pt idx="8" formatCode="0.0">
                  <c:v>65.099999999999994</c:v>
                </c:pt>
                <c:pt idx="9" formatCode="0.0">
                  <c:v>55.4</c:v>
                </c:pt>
                <c:pt idx="10" formatCode="0.0">
                  <c:v>53.8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A4-40EB-87C4-B780ACCCDE6A}"/>
            </c:ext>
          </c:extLst>
        </c:ser>
        <c:ser>
          <c:idx val="2"/>
          <c:order val="2"/>
          <c:tx>
            <c:strRef>
              <c:f>'18'!$E$8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CA4-40EB-87C4-B780ACCCDE6A}"/>
              </c:ext>
            </c:extLst>
          </c:dPt>
          <c:dLbls>
            <c:dLbl>
              <c:idx val="2"/>
              <c:layout>
                <c:manualLayout>
                  <c:x val="2.4821368085854431E-2"/>
                  <c:y val="5.1967065888573357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A4-40EB-87C4-B780ACCCDE6A}"/>
                </c:ext>
              </c:extLst>
            </c:dLbl>
            <c:dLbl>
              <c:idx val="6"/>
              <c:layout>
                <c:manualLayout>
                  <c:x val="2.2912032079250372E-2"/>
                  <c:y val="1.0393413177714671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A4-40EB-87C4-B780ACCCDE6A}"/>
                </c:ext>
              </c:extLst>
            </c:dLbl>
            <c:dLbl>
              <c:idx val="9"/>
              <c:layout>
                <c:manualLayout>
                  <c:x val="2.100269607264603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A4-40EB-87C4-B780ACCCDE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'18'!$E$9:$E$19</c:f>
              <c:numCache>
                <c:formatCode>General</c:formatCode>
                <c:ptCount val="11"/>
                <c:pt idx="0" formatCode="0.0">
                  <c:v>4.9000000000000004</c:v>
                </c:pt>
                <c:pt idx="2" formatCode="0.0">
                  <c:v>2.5</c:v>
                </c:pt>
                <c:pt idx="3" formatCode="0.0">
                  <c:v>6.7</c:v>
                </c:pt>
                <c:pt idx="5" formatCode="0.0">
                  <c:v>4.5</c:v>
                </c:pt>
                <c:pt idx="6" formatCode="0.0">
                  <c:v>2.2000000000000002</c:v>
                </c:pt>
                <c:pt idx="7" formatCode="0.0">
                  <c:v>3.4</c:v>
                </c:pt>
                <c:pt idx="8" formatCode="0.0">
                  <c:v>3.2</c:v>
                </c:pt>
                <c:pt idx="9" formatCode="0.0">
                  <c:v>0.7</c:v>
                </c:pt>
                <c:pt idx="10" formatCode="0.0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CA4-40EB-87C4-B780ACCCD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858385239158539E-2"/>
          <c:y val="0.92129250178954902"/>
          <c:w val="0.91014161476084143"/>
          <c:h val="6.1994676091624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0.01183</cdr:x>
      <cdr:y>0.20811</cdr:y>
    </cdr:from>
    <cdr:to>
      <cdr:x>0.20743</cdr:x>
      <cdr:y>0.27042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80830" y="1068189"/>
          <a:ext cx="1336456" cy="319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0.38434</cdr:y>
    </cdr:from>
    <cdr:to>
      <cdr:x>0.19997</cdr:x>
      <cdr:y>0.44665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9858" y="1972744"/>
          <a:ext cx="1336457" cy="319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0.07674</cdr:y>
    </cdr:from>
    <cdr:to>
      <cdr:x>0.2293</cdr:x>
      <cdr:y>0.13906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30327" y="377533"/>
          <a:ext cx="1336388" cy="306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0.23134</cdr:x>
      <cdr:y>0.94695</cdr:y>
    </cdr:from>
    <cdr:to>
      <cdr:x>0.24134</cdr:x>
      <cdr:y>0.96127</cdr:y>
    </cdr:to>
    <cdr:sp macro="" textlink="">
      <cdr:nvSpPr>
        <cdr:cNvPr id="13" name="正方形/長方形 12">
          <a:extLst xmlns:a="http://schemas.openxmlformats.org/drawingml/2006/main">
            <a:ext uri="{FF2B5EF4-FFF2-40B4-BE49-F238E27FC236}">
              <a16:creationId xmlns:a16="http://schemas.microsoft.com/office/drawing/2014/main" id="{041892FB-E5F1-AE58-4DE1-622576FC277F}"/>
            </a:ext>
          </a:extLst>
        </cdr:cNvPr>
        <cdr:cNvSpPr/>
      </cdr:nvSpPr>
      <cdr:spPr>
        <a:xfrm xmlns:a="http://schemas.openxmlformats.org/drawingml/2006/main">
          <a:off x="1536610" y="4233260"/>
          <a:ext cx="66421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0.47643</cdr:x>
      <cdr:y>0.9463</cdr:y>
    </cdr:from>
    <cdr:to>
      <cdr:x>0.48642</cdr:x>
      <cdr:y>0.96062</cdr:y>
    </cdr:to>
    <cdr:sp macro="" textlink="">
      <cdr:nvSpPr>
        <cdr:cNvPr id="15" name="正方形/長方形 14">
          <a:extLst xmlns:a="http://schemas.openxmlformats.org/drawingml/2006/main">
            <a:ext uri="{FF2B5EF4-FFF2-40B4-BE49-F238E27FC236}">
              <a16:creationId xmlns:a16="http://schemas.microsoft.com/office/drawing/2014/main" id="{55FBABDF-9FBD-17B0-5093-EAB630951048}"/>
            </a:ext>
          </a:extLst>
        </cdr:cNvPr>
        <cdr:cNvSpPr/>
      </cdr:nvSpPr>
      <cdr:spPr>
        <a:xfrm xmlns:a="http://schemas.openxmlformats.org/drawingml/2006/main">
          <a:off x="3164483" y="4230335"/>
          <a:ext cx="66354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0.73345</cdr:x>
      <cdr:y>0.94555</cdr:y>
    </cdr:from>
    <cdr:to>
      <cdr:x>0.74345</cdr:x>
      <cdr:y>0.95987</cdr:y>
    </cdr:to>
    <cdr:sp macro="" textlink="">
      <cdr:nvSpPr>
        <cdr:cNvPr id="16" name="正方形/長方形 15">
          <a:extLst xmlns:a="http://schemas.openxmlformats.org/drawingml/2006/main">
            <a:ext uri="{FF2B5EF4-FFF2-40B4-BE49-F238E27FC236}">
              <a16:creationId xmlns:a16="http://schemas.microsoft.com/office/drawing/2014/main" id="{E69921A6-679A-A6AD-9273-C10B0FAA9FE2}"/>
            </a:ext>
          </a:extLst>
        </cdr:cNvPr>
        <cdr:cNvSpPr/>
      </cdr:nvSpPr>
      <cdr:spPr>
        <a:xfrm xmlns:a="http://schemas.openxmlformats.org/drawingml/2006/main">
          <a:off x="4871636" y="4227005"/>
          <a:ext cx="66422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0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79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267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163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57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82984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85772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5402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0198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5219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7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9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60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22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51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29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5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75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DBF04-BABA-4847-973F-85EBBCF824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C2290-0FC0-450A-B426-43F3805D1E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6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73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8C34F56-3D93-AA4E-99E9-C31480C1BED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-1" y="943429"/>
          <a:ext cx="8911771" cy="554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20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2022-09-14T08:50:32Z</dcterms:created>
  <dcterms:modified xsi:type="dcterms:W3CDTF">2022-09-14T08:50:32Z</dcterms:modified>
</cp:coreProperties>
</file>