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木材を利用すべきではないと思う理由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5163398692810457"/>
          <c:y val="1.12517580872011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972586759988337"/>
          <c:y val="0.24368805165177143"/>
          <c:w val="0.57637435026504036"/>
          <c:h val="0.7241011329280042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'16'!$B$8:$B$16</c:f>
              <c:strCache>
                <c:ptCount val="9"/>
                <c:pt idx="0">
                  <c:v>森林破壊につながる印象があるため</c:v>
                </c:pt>
                <c:pt idx="1">
                  <c:v>火に弱い印象があるため</c:v>
                </c:pt>
                <c:pt idx="2">
                  <c:v>地震に弱い印象があるため</c:v>
                </c:pt>
                <c:pt idx="3">
                  <c:v>劣化しやすい印象があるため</c:v>
                </c:pt>
                <c:pt idx="4">
                  <c:v>価格が高い印象があるため</c:v>
                </c:pt>
                <c:pt idx="5">
                  <c:v>手入れが面倒な印象があるため</c:v>
                </c:pt>
                <c:pt idx="6">
                  <c:v>その他</c:v>
                </c:pt>
                <c:pt idx="7">
                  <c:v>特にない</c:v>
                </c:pt>
                <c:pt idx="8">
                  <c:v>わからない</c:v>
                </c:pt>
              </c:strCache>
            </c:strRef>
          </c:cat>
          <c:val>
            <c:numRef>
              <c:f>'16'!$C$8:$C$16</c:f>
              <c:numCache>
                <c:formatCode>0.0</c:formatCode>
                <c:ptCount val="9"/>
                <c:pt idx="0">
                  <c:v>63</c:v>
                </c:pt>
                <c:pt idx="1">
                  <c:v>35.299999999999997</c:v>
                </c:pt>
                <c:pt idx="2">
                  <c:v>30.3</c:v>
                </c:pt>
                <c:pt idx="3">
                  <c:v>24.4</c:v>
                </c:pt>
                <c:pt idx="4">
                  <c:v>15.1</c:v>
                </c:pt>
                <c:pt idx="5">
                  <c:v>8.4</c:v>
                </c:pt>
                <c:pt idx="6">
                  <c:v>0.8</c:v>
                </c:pt>
                <c:pt idx="7">
                  <c:v>1.7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3-4FEC-AC3B-0374885F5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9567136"/>
        <c:axId val="2109338368"/>
      </c:barChart>
      <c:catAx>
        <c:axId val="21095671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338368"/>
        <c:crosses val="autoZero"/>
        <c:auto val="1"/>
        <c:lblAlgn val="ctr"/>
        <c:lblOffset val="100"/>
        <c:noMultiLvlLbl val="0"/>
      </c:catAx>
      <c:valAx>
        <c:axId val="21093383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accent1">
                <a:shade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109567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0.69499</cdr:x>
      <cdr:y>0.04832</cdr:y>
    </cdr:from>
    <cdr:to>
      <cdr:x>1</cdr:x>
      <cdr:y>0.14788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DE7326C-0B86-9E94-686D-0BD95DE673D0}"/>
            </a:ext>
          </a:extLst>
        </cdr:cNvPr>
        <cdr:cNvSpPr txBox="1"/>
      </cdr:nvSpPr>
      <cdr:spPr>
        <a:xfrm xmlns:a="http://schemas.openxmlformats.org/drawingml/2006/main">
          <a:off x="4127500" y="209550"/>
          <a:ext cx="1778000" cy="431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0.44662</cdr:x>
      <cdr:y>0.10102</cdr:y>
    </cdr:from>
    <cdr:to>
      <cdr:x>1</cdr:x>
      <cdr:y>0.1713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F0DB8B2-E6FE-ACBE-86C0-F8220D8AB9F7}"/>
            </a:ext>
          </a:extLst>
        </cdr:cNvPr>
        <cdr:cNvSpPr txBox="1"/>
      </cdr:nvSpPr>
      <cdr:spPr>
        <a:xfrm xmlns:a="http://schemas.openxmlformats.org/drawingml/2006/main">
          <a:off x="3251200" y="438150"/>
          <a:ext cx="322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0.34205</cdr:x>
      <cdr:y>0.07078</cdr:y>
    </cdr:from>
    <cdr:to>
      <cdr:x>1</cdr:x>
      <cdr:y>0.18658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5FD684FC-7EE7-B1C5-DC2C-151E8EF2F2BE}"/>
            </a:ext>
          </a:extLst>
        </cdr:cNvPr>
        <cdr:cNvSpPr txBox="1"/>
      </cdr:nvSpPr>
      <cdr:spPr>
        <a:xfrm xmlns:a="http://schemas.openxmlformats.org/drawingml/2006/main">
          <a:off x="1993900" y="368550"/>
          <a:ext cx="3835400" cy="602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 dirty="0">
              <a:solidFill>
                <a:schemeClr val="tx1">
                  <a:lumMod val="65000"/>
                  <a:lumOff val="35000"/>
                </a:schemeClr>
              </a:solidFill>
            </a:rPr>
            <a:t>（様々な建物や製品に木材を「どちらかといえば利用すべきではない」、「あまり利用すべきではない」と答えた者に、複数回答）</a:t>
          </a:r>
        </a:p>
      </cdr:txBody>
    </cdr:sp>
  </cdr:relSizeAnchor>
  <cdr:relSizeAnchor xmlns:cdr="http://schemas.openxmlformats.org/drawingml/2006/chartDrawing">
    <cdr:from>
      <cdr:x>0.63181</cdr:x>
      <cdr:y>0.89751</cdr:y>
    </cdr:from>
    <cdr:to>
      <cdr:x>0.939</cdr:x>
      <cdr:y>0.9795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E48963A-4B69-A2CC-6523-337E58751EB5}"/>
            </a:ext>
          </a:extLst>
        </cdr:cNvPr>
        <cdr:cNvSpPr txBox="1"/>
      </cdr:nvSpPr>
      <cdr:spPr>
        <a:xfrm xmlns:a="http://schemas.openxmlformats.org/drawingml/2006/main">
          <a:off x="3683000" y="3892550"/>
          <a:ext cx="17907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 (n=119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M.T.=179.8%)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0.91939</cdr:x>
      <cdr:y>0.15042</cdr:y>
    </cdr:from>
    <cdr:to>
      <cdr:x>0.99564</cdr:x>
      <cdr:y>0.20912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1BD99B8-2A46-7538-C951-6C118FE372E0}"/>
            </a:ext>
          </a:extLst>
        </cdr:cNvPr>
        <cdr:cNvSpPr txBox="1"/>
      </cdr:nvSpPr>
      <cdr:spPr>
        <a:xfrm xmlns:a="http://schemas.openxmlformats.org/drawingml/2006/main">
          <a:off x="5639647" y="712565"/>
          <a:ext cx="467725" cy="278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451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6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754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4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107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8103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82326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69762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22282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6208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557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34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20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1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42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25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198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5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58FAE-1FA0-4957-8955-7B90ABA9DE4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DFD8B-025B-447A-9BFC-26A427424B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28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4D73DE5-915E-8846-814D-38A1E1FE862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4775" y="990600"/>
          <a:ext cx="8829675" cy="5543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66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2022-09-14T08:49:07Z</dcterms:created>
  <dcterms:modified xsi:type="dcterms:W3CDTF">2022-09-14T08:49:07Z</dcterms:modified>
</cp:coreProperties>
</file>