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木材を利用すべきと思う理由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9967900820908023"/>
          <c:y val="0.20287599826407485"/>
          <c:w val="0.47785290668453678"/>
          <c:h val="0.7872532964454628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'15'!$B$8:$B$21</c:f>
              <c:strCache>
                <c:ptCount val="14"/>
                <c:pt idx="0">
                  <c:v>触れた時にぬくもりが感じられるため</c:v>
                </c:pt>
                <c:pt idx="1">
                  <c:v>気持ちが落ち着くため</c:v>
                </c:pt>
                <c:pt idx="2">
                  <c:v>日本らしさを感じるため</c:v>
                </c:pt>
                <c:pt idx="3">
                  <c:v>香りが良いため</c:v>
                </c:pt>
                <c:pt idx="4">
                  <c:v>木材を利用することで、林業や
農山村地域の振興に貢献するため</c:v>
                </c:pt>
                <c:pt idx="5">
                  <c:v>長年にわたって使用できる印象があるため</c:v>
                </c:pt>
                <c:pt idx="6">
                  <c:v>木材は、製造する時の二酸化炭素排出量が他の資材に比べて少なく、地球温暖化防止に貢献するため</c:v>
                </c:pt>
                <c:pt idx="7">
                  <c:v>木材は、植林することにより、
再生産できる資材であるため</c:v>
                </c:pt>
                <c:pt idx="8">
                  <c:v>他の素材と比べて怪我をしにくい印象があるため</c:v>
                </c:pt>
                <c:pt idx="9">
                  <c:v>格好が良いと感じるため</c:v>
                </c:pt>
                <c:pt idx="10">
                  <c:v>価格が安い印象があるため</c:v>
                </c:pt>
                <c:pt idx="11">
                  <c:v>その他</c:v>
                </c:pt>
                <c:pt idx="12">
                  <c:v>特にない</c:v>
                </c:pt>
                <c:pt idx="13">
                  <c:v>わからない</c:v>
                </c:pt>
              </c:strCache>
            </c:strRef>
          </c:cat>
          <c:val>
            <c:numRef>
              <c:f>'15'!$C$8:$C$21</c:f>
              <c:numCache>
                <c:formatCode>0.0</c:formatCode>
                <c:ptCount val="14"/>
                <c:pt idx="0">
                  <c:v>62.7</c:v>
                </c:pt>
                <c:pt idx="1">
                  <c:v>57.8</c:v>
                </c:pt>
                <c:pt idx="2">
                  <c:v>49.5</c:v>
                </c:pt>
                <c:pt idx="3">
                  <c:v>40.700000000000003</c:v>
                </c:pt>
                <c:pt idx="4">
                  <c:v>28</c:v>
                </c:pt>
                <c:pt idx="5">
                  <c:v>22.8</c:v>
                </c:pt>
                <c:pt idx="6">
                  <c:v>20.7</c:v>
                </c:pt>
                <c:pt idx="7">
                  <c:v>18.600000000000001</c:v>
                </c:pt>
                <c:pt idx="8">
                  <c:v>10.1</c:v>
                </c:pt>
                <c:pt idx="9">
                  <c:v>7.7</c:v>
                </c:pt>
                <c:pt idx="10">
                  <c:v>3.6</c:v>
                </c:pt>
                <c:pt idx="11">
                  <c:v>0.7</c:v>
                </c:pt>
                <c:pt idx="12">
                  <c:v>0.3</c:v>
                </c:pt>
                <c:pt idx="1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93-4FB5-8AF6-A1B059BBBF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109567136"/>
        <c:axId val="2109338368"/>
      </c:barChart>
      <c:catAx>
        <c:axId val="2109567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338368"/>
        <c:crosses val="autoZero"/>
        <c:auto val="1"/>
        <c:lblAlgn val="ctr"/>
        <c:lblOffset val="100"/>
        <c:noMultiLvlLbl val="0"/>
      </c:catAx>
      <c:valAx>
        <c:axId val="2109338368"/>
        <c:scaling>
          <c:orientation val="minMax"/>
          <c:max val="7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accent1">
                <a:shade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56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0.69499</cdr:x>
      <cdr:y>0.04832</cdr:y>
    </cdr:from>
    <cdr:to>
      <cdr:x>1</cdr:x>
      <cdr:y>0.14788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E7326C-0B86-9E94-686D-0BD95DE673D0}"/>
            </a:ext>
          </a:extLst>
        </cdr:cNvPr>
        <cdr:cNvSpPr txBox="1"/>
      </cdr:nvSpPr>
      <cdr:spPr>
        <a:xfrm xmlns:a="http://schemas.openxmlformats.org/drawingml/2006/main">
          <a:off x="4127500" y="209550"/>
          <a:ext cx="1778000" cy="431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0.44662</cdr:x>
      <cdr:y>0.10102</cdr:y>
    </cdr:from>
    <cdr:to>
      <cdr:x>1</cdr:x>
      <cdr:y>0.1713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F0DB8B2-E6FE-ACBE-86C0-F8220D8AB9F7}"/>
            </a:ext>
          </a:extLst>
        </cdr:cNvPr>
        <cdr:cNvSpPr txBox="1"/>
      </cdr:nvSpPr>
      <cdr:spPr>
        <a:xfrm xmlns:a="http://schemas.openxmlformats.org/drawingml/2006/main">
          <a:off x="3251200" y="438150"/>
          <a:ext cx="322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0.43404</cdr:x>
      <cdr:y>0.06991</cdr:y>
    </cdr:from>
    <cdr:to>
      <cdr:x>1</cdr:x>
      <cdr:y>0.14295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5FD684FC-7EE7-B1C5-DC2C-151E8EF2F2BE}"/>
            </a:ext>
          </a:extLst>
        </cdr:cNvPr>
        <cdr:cNvSpPr txBox="1"/>
      </cdr:nvSpPr>
      <cdr:spPr>
        <a:xfrm xmlns:a="http://schemas.openxmlformats.org/drawingml/2006/main">
          <a:off x="2590800" y="490557"/>
          <a:ext cx="3378200" cy="512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（様々な建物や製品に木材を「利用すべきである」、「どちらかといえば利用すべきである」と答えた者に、複数回答）</a:t>
          </a:r>
        </a:p>
      </cdr:txBody>
    </cdr:sp>
  </cdr:relSizeAnchor>
  <cdr:relSizeAnchor xmlns:cdr="http://schemas.openxmlformats.org/drawingml/2006/chartDrawing">
    <cdr:from>
      <cdr:x>0.64458</cdr:x>
      <cdr:y>0.89141</cdr:y>
    </cdr:from>
    <cdr:to>
      <cdr:x>0.95177</cdr:x>
      <cdr:y>0.93485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E48963A-4B69-A2CC-6523-337E58751EB5}"/>
            </a:ext>
          </a:extLst>
        </cdr:cNvPr>
        <cdr:cNvSpPr txBox="1"/>
      </cdr:nvSpPr>
      <cdr:spPr>
        <a:xfrm xmlns:a="http://schemas.openxmlformats.org/drawingml/2006/main">
          <a:off x="3847474" y="6255444"/>
          <a:ext cx="1833617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 (n=1,375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M.T.=323.2%)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0.91949</cdr:x>
      <cdr:y>0.13655</cdr:y>
    </cdr:from>
    <cdr:to>
      <cdr:x>0.99574</cdr:x>
      <cdr:y>0.16433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BD99B8-2A46-7538-C951-6C118FE372E0}"/>
            </a:ext>
          </a:extLst>
        </cdr:cNvPr>
        <cdr:cNvSpPr txBox="1"/>
      </cdr:nvSpPr>
      <cdr:spPr>
        <a:xfrm xmlns:a="http://schemas.openxmlformats.org/drawingml/2006/main">
          <a:off x="5488464" y="892353"/>
          <a:ext cx="455136" cy="1814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43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30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718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709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099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6828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20581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90228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22210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5626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65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16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79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4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87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57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72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71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5991-E40B-4C27-955A-C90B4408BD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07A4-E74C-4857-BD6C-EB0094E0A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08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48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C4FAEE2-A64B-5645-806A-74533261B72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4300" y="1028700"/>
          <a:ext cx="8648700" cy="547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824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2022-09-14T08:49:08Z</dcterms:created>
  <dcterms:modified xsi:type="dcterms:W3CDTF">2022-09-14T08:49:08Z</dcterms:modified>
</cp:coreProperties>
</file>