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木材利用の可否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44589552238805968"/>
          <c:y val="1.77665377903639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7216092728914512"/>
          <c:w val="0.75801832967600358"/>
          <c:h val="0.63079356276302023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'14'!$C$8</c:f>
              <c:strCache>
                <c:ptCount val="1"/>
                <c:pt idx="0">
                  <c:v>利用すべきである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039-4A78-B526-319F5CCA26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'14'!$C$9:$C$19</c:f>
              <c:numCache>
                <c:formatCode>General</c:formatCode>
                <c:ptCount val="11"/>
                <c:pt idx="0" formatCode="0.0">
                  <c:v>53.8</c:v>
                </c:pt>
                <c:pt idx="2" formatCode="0.0">
                  <c:v>57.7</c:v>
                </c:pt>
                <c:pt idx="3" formatCode="0.0">
                  <c:v>50.7</c:v>
                </c:pt>
                <c:pt idx="5" formatCode="0.0">
                  <c:v>31.8</c:v>
                </c:pt>
                <c:pt idx="6" formatCode="0.0">
                  <c:v>30.4</c:v>
                </c:pt>
                <c:pt idx="7" formatCode="0.0">
                  <c:v>41.9</c:v>
                </c:pt>
                <c:pt idx="8" formatCode="0.0">
                  <c:v>48.6</c:v>
                </c:pt>
                <c:pt idx="9" formatCode="0.0">
                  <c:v>63.9</c:v>
                </c:pt>
                <c:pt idx="10" formatCode="0.0">
                  <c:v>71.8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39-4A78-B526-319F5CCA265F}"/>
            </c:ext>
          </c:extLst>
        </c:ser>
        <c:ser>
          <c:idx val="1"/>
          <c:order val="1"/>
          <c:tx>
            <c:strRef>
              <c:f>'14'!$D$8</c:f>
              <c:strCache>
                <c:ptCount val="1"/>
                <c:pt idx="0">
                  <c:v>どちらかといえば利用すべきである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8039-4A78-B526-319F5CCA26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'14'!$D$9:$D$19</c:f>
              <c:numCache>
                <c:formatCode>General</c:formatCode>
                <c:ptCount val="11"/>
                <c:pt idx="0" formatCode="0.0">
                  <c:v>35.200000000000003</c:v>
                </c:pt>
                <c:pt idx="2" formatCode="0.0">
                  <c:v>32.9</c:v>
                </c:pt>
                <c:pt idx="3" formatCode="0.0">
                  <c:v>36.9</c:v>
                </c:pt>
                <c:pt idx="5" formatCode="0.0">
                  <c:v>50.8</c:v>
                </c:pt>
                <c:pt idx="6" formatCode="0.0">
                  <c:v>50</c:v>
                </c:pt>
                <c:pt idx="7" formatCode="0.0">
                  <c:v>42.8</c:v>
                </c:pt>
                <c:pt idx="8" formatCode="0.0">
                  <c:v>43.4</c:v>
                </c:pt>
                <c:pt idx="9" formatCode="0.0">
                  <c:v>31.1</c:v>
                </c:pt>
                <c:pt idx="10" formatCode="0.0">
                  <c:v>19.100000000000001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39-4A78-B526-319F5CCA265F}"/>
            </c:ext>
          </c:extLst>
        </c:ser>
        <c:ser>
          <c:idx val="2"/>
          <c:order val="2"/>
          <c:tx>
            <c:strRef>
              <c:f>'14'!$E$8</c:f>
              <c:strCache>
                <c:ptCount val="1"/>
                <c:pt idx="0">
                  <c:v>どちらかといえば利用すべきではない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8039-4A78-B526-319F5CCA265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'14'!$E$9:$E$19</c:f>
              <c:numCache>
                <c:formatCode>General</c:formatCode>
                <c:ptCount val="11"/>
                <c:pt idx="0" formatCode="0.0">
                  <c:v>5.9</c:v>
                </c:pt>
                <c:pt idx="2" formatCode="0.0">
                  <c:v>5.7</c:v>
                </c:pt>
                <c:pt idx="3" formatCode="0.0">
                  <c:v>6.1</c:v>
                </c:pt>
                <c:pt idx="5" formatCode="0.0">
                  <c:v>9.1</c:v>
                </c:pt>
                <c:pt idx="6" formatCode="0.0">
                  <c:v>14.1</c:v>
                </c:pt>
                <c:pt idx="7" formatCode="0.0">
                  <c:v>10.6</c:v>
                </c:pt>
                <c:pt idx="8" formatCode="0.0">
                  <c:v>4.8</c:v>
                </c:pt>
                <c:pt idx="9" formatCode="0.0">
                  <c:v>2.1</c:v>
                </c:pt>
                <c:pt idx="10" formatCode="0.0">
                  <c:v>2.2000000000000002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039-4A78-B526-319F5CCA265F}"/>
            </c:ext>
          </c:extLst>
        </c:ser>
        <c:ser>
          <c:idx val="3"/>
          <c:order val="3"/>
          <c:tx>
            <c:strRef>
              <c:f>'14'!$F$8</c:f>
              <c:strCache>
                <c:ptCount val="1"/>
                <c:pt idx="0">
                  <c:v>あまり利用すべきではない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8039-4A78-B526-319F5CCA265F}"/>
              </c:ext>
            </c:extLst>
          </c:dPt>
          <c:dLbls>
            <c:dLbl>
              <c:idx val="0"/>
              <c:layout>
                <c:manualLayout>
                  <c:x val="0"/>
                  <c:y val="-3.026931347051979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039-4A78-B526-319F5CCA265F}"/>
                </c:ext>
              </c:extLst>
            </c:dLbl>
            <c:dLbl>
              <c:idx val="2"/>
              <c:layout>
                <c:manualLayout>
                  <c:x val="-1.3684925986894331E-16"/>
                  <c:y val="-2.52964162348017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039-4A78-B526-319F5CCA265F}"/>
                </c:ext>
              </c:extLst>
            </c:dLbl>
            <c:dLbl>
              <c:idx val="3"/>
              <c:layout>
                <c:manualLayout>
                  <c:x val="0"/>
                  <c:y val="-3.035569948176203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039-4A78-B526-319F5CCA265F}"/>
                </c:ext>
              </c:extLst>
            </c:dLbl>
            <c:dLbl>
              <c:idx val="5"/>
              <c:layout>
                <c:manualLayout>
                  <c:x val="0"/>
                  <c:y val="-2.7826057858281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039-4A78-B526-319F5CCA265F}"/>
                </c:ext>
              </c:extLst>
            </c:dLbl>
            <c:dLbl>
              <c:idx val="6"/>
              <c:layout>
                <c:manualLayout>
                  <c:x val="0"/>
                  <c:y val="-2.529641623480173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039-4A78-B526-319F5CCA265F}"/>
                </c:ext>
              </c:extLst>
            </c:dLbl>
            <c:dLbl>
              <c:idx val="7"/>
              <c:layout>
                <c:manualLayout>
                  <c:x val="0"/>
                  <c:y val="-2.78260578582819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039-4A78-B526-319F5CCA265F}"/>
                </c:ext>
              </c:extLst>
            </c:dLbl>
            <c:dLbl>
              <c:idx val="8"/>
              <c:layout>
                <c:manualLayout>
                  <c:x val="-1.3684925986894331E-16"/>
                  <c:y val="-2.78260578582819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039-4A78-B526-319F5CCA265F}"/>
                </c:ext>
              </c:extLst>
            </c:dLbl>
            <c:dLbl>
              <c:idx val="9"/>
              <c:layout>
                <c:manualLayout>
                  <c:x val="-1.3684925986894331E-16"/>
                  <c:y val="-2.7826057858281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039-4A78-B526-319F5CCA265F}"/>
                </c:ext>
              </c:extLst>
            </c:dLbl>
            <c:dLbl>
              <c:idx val="10"/>
              <c:layout>
                <c:manualLayout>
                  <c:x val="0"/>
                  <c:y val="-2.78260578582818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039-4A78-B526-319F5CCA26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'14'!$F$9:$F$19</c:f>
              <c:numCache>
                <c:formatCode>General</c:formatCode>
                <c:ptCount val="11"/>
                <c:pt idx="0" formatCode="0.0">
                  <c:v>1.8</c:v>
                </c:pt>
                <c:pt idx="2" formatCode="0.0">
                  <c:v>1.8</c:v>
                </c:pt>
                <c:pt idx="3" formatCode="0.0">
                  <c:v>1.8</c:v>
                </c:pt>
                <c:pt idx="5" formatCode="0.0">
                  <c:v>2.2999999999999998</c:v>
                </c:pt>
                <c:pt idx="6" formatCode="0.0">
                  <c:v>2.7</c:v>
                </c:pt>
                <c:pt idx="7" formatCode="0.0">
                  <c:v>3.4</c:v>
                </c:pt>
                <c:pt idx="8" formatCode="0.0">
                  <c:v>1.6</c:v>
                </c:pt>
                <c:pt idx="9" formatCode="0.0">
                  <c:v>1.1000000000000001</c:v>
                </c:pt>
                <c:pt idx="10" formatCode="0.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8039-4A78-B526-319F5CCA265F}"/>
            </c:ext>
          </c:extLst>
        </c:ser>
        <c:ser>
          <c:idx val="4"/>
          <c:order val="4"/>
          <c:tx>
            <c:strRef>
              <c:f>'14'!$G$8</c:f>
              <c:strCache>
                <c:ptCount val="1"/>
                <c:pt idx="0">
                  <c:v>わからない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8039-4A78-B526-319F5CCA265F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6-8039-4A78-B526-319F5CCA265F}"/>
                </c:ext>
              </c:extLst>
            </c:dLbl>
            <c:dLbl>
              <c:idx val="2"/>
              <c:layout>
                <c:manualLayout>
                  <c:x val="2.05276261144906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039-4A78-B526-319F5CCA265F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8039-4A78-B526-319F5CCA265F}"/>
                </c:ext>
              </c:extLst>
            </c:dLbl>
            <c:dLbl>
              <c:idx val="6"/>
              <c:layout>
                <c:manualLayout>
                  <c:x val="2.4259921771670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039-4A78-B526-319F5CCA265F}"/>
                </c:ext>
              </c:extLst>
            </c:dLbl>
            <c:dLbl>
              <c:idx val="7"/>
              <c:layout>
                <c:manualLayout>
                  <c:x val="2.052762611449066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039-4A78-B526-319F5CCA265F}"/>
                </c:ext>
              </c:extLst>
            </c:dLbl>
            <c:dLbl>
              <c:idx val="8"/>
              <c:layout>
                <c:manualLayout>
                  <c:x val="2.052762611449053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039-4A78-B526-319F5CCA265F}"/>
                </c:ext>
              </c:extLst>
            </c:dLbl>
            <c:dLbl>
              <c:idx val="9"/>
              <c:layout>
                <c:manualLayout>
                  <c:x val="2.0527626114490802E-2"/>
                  <c:y val="9.2752454710001338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039-4A78-B526-319F5CCA265F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C-8039-4A78-B526-319F5CCA265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'14'!$B$9:$B$19</c:f>
              <c:strCache>
                <c:ptCount val="11"/>
                <c:pt idx="0">
                  <c:v>総数 （1,546人）</c:v>
                </c:pt>
                <c:pt idx="2">
                  <c:v>男性（671人）</c:v>
                </c:pt>
                <c:pt idx="3">
                  <c:v>女性（875人）</c:v>
                </c:pt>
                <c:pt idx="5">
                  <c:v>18~29歳（132人）</c:v>
                </c:pt>
                <c:pt idx="6">
                  <c:v>30~39歳（184人）</c:v>
                </c:pt>
                <c:pt idx="7">
                  <c:v>40~49歳（236人）</c:v>
                </c:pt>
                <c:pt idx="8">
                  <c:v>50~59歳（249人）</c:v>
                </c:pt>
                <c:pt idx="9">
                  <c:v>60~69歳（280人）</c:v>
                </c:pt>
                <c:pt idx="10">
                  <c:v>70歳以上（465人）</c:v>
                </c:pt>
              </c:strCache>
            </c:strRef>
          </c:cat>
          <c:val>
            <c:numRef>
              <c:f>'14'!$G$9:$G$19</c:f>
              <c:numCache>
                <c:formatCode>General</c:formatCode>
                <c:ptCount val="11"/>
                <c:pt idx="0" formatCode="0.0">
                  <c:v>3.4</c:v>
                </c:pt>
                <c:pt idx="2" formatCode="0.0">
                  <c:v>1.9</c:v>
                </c:pt>
                <c:pt idx="3" formatCode="0.0">
                  <c:v>4.5</c:v>
                </c:pt>
                <c:pt idx="5" formatCode="0.0">
                  <c:v>6.1</c:v>
                </c:pt>
                <c:pt idx="6" formatCode="0.0">
                  <c:v>2.7</c:v>
                </c:pt>
                <c:pt idx="7" formatCode="0.0">
                  <c:v>1.3</c:v>
                </c:pt>
                <c:pt idx="8" formatCode="0.0">
                  <c:v>1.6</c:v>
                </c:pt>
                <c:pt idx="9" formatCode="0.0">
                  <c:v>1.8</c:v>
                </c:pt>
                <c:pt idx="10" formatCode="0.0">
                  <c:v>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D-8039-4A78-B526-319F5CCA26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91359500366059"/>
          <c:y val="0.87373873691046355"/>
          <c:w val="0.85345933750691028"/>
          <c:h val="0.10954825878723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0.01183</cdr:x>
      <cdr:y>0.2318</cdr:y>
    </cdr:from>
    <cdr:to>
      <cdr:x>0.20743</cdr:x>
      <cdr:y>0.29411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80547" y="1159905"/>
          <a:ext cx="1331489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0.40803</cdr:y>
    </cdr:from>
    <cdr:to>
      <cdr:x>0.19997</cdr:x>
      <cdr:y>0.47034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9747" y="2041694"/>
          <a:ext cx="1331489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0.11966</cdr:y>
    </cdr:from>
    <cdr:to>
      <cdr:x>0.2293</cdr:x>
      <cdr:y>0.18197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29471" y="598773"/>
          <a:ext cx="1331420" cy="3117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0.39365</cdr:x>
      <cdr:y>0.09133</cdr:y>
    </cdr:from>
    <cdr:to>
      <cdr:x>0.65671</cdr:x>
      <cdr:y>0.15364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E346F8F-711F-91F6-1149-B20FD704ACC5}"/>
            </a:ext>
          </a:extLst>
        </cdr:cNvPr>
        <cdr:cNvSpPr txBox="1"/>
      </cdr:nvSpPr>
      <cdr:spPr>
        <a:xfrm xmlns:a="http://schemas.openxmlformats.org/drawingml/2006/main">
          <a:off x="2679672" y="459853"/>
          <a:ext cx="1790702" cy="313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利用すべきである（小計）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88.9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0.67537</cdr:x>
      <cdr:y>0.09135</cdr:y>
    </cdr:from>
    <cdr:to>
      <cdr:x>1</cdr:x>
      <cdr:y>0.15366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3493B45-1241-4010-534A-A32D31257628}"/>
            </a:ext>
          </a:extLst>
        </cdr:cNvPr>
        <cdr:cNvSpPr txBox="1"/>
      </cdr:nvSpPr>
      <cdr:spPr>
        <a:xfrm xmlns:a="http://schemas.openxmlformats.org/drawingml/2006/main">
          <a:off x="4597379" y="459941"/>
          <a:ext cx="2209821" cy="313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利用すべきではない（小計）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7.7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0.20299</cdr:x>
      <cdr:y>0.14465</cdr:y>
    </cdr:from>
    <cdr:to>
      <cdr:x>0.87298</cdr:x>
      <cdr:y>0.17503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A4FFA42A-1B42-5D33-70AB-00BBE0B07FFE}"/>
            </a:ext>
          </a:extLst>
        </cdr:cNvPr>
        <cdr:cNvSpPr/>
      </cdr:nvSpPr>
      <cdr:spPr>
        <a:xfrm xmlns:a="http://schemas.openxmlformats.org/drawingml/2006/main" rot="16200000">
          <a:off x="3585682" y="-1475592"/>
          <a:ext cx="152954" cy="456073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0.87671</cdr:x>
      <cdr:y>0.14476</cdr:y>
    </cdr:from>
    <cdr:to>
      <cdr:x>0.93284</cdr:x>
      <cdr:y>0.17503</cdr:y>
    </cdr:to>
    <cdr:sp macro="" textlink="">
      <cdr:nvSpPr>
        <cdr:cNvPr id="12" name="右中かっこ 11">
          <a:extLst xmlns:a="http://schemas.openxmlformats.org/drawingml/2006/main">
            <a:ext uri="{FF2B5EF4-FFF2-40B4-BE49-F238E27FC236}">
              <a16:creationId xmlns:a16="http://schemas.microsoft.com/office/drawing/2014/main" id="{07FEB0EB-AA68-F625-0D4A-F2A49F4A4793}"/>
            </a:ext>
          </a:extLst>
        </cdr:cNvPr>
        <cdr:cNvSpPr/>
      </cdr:nvSpPr>
      <cdr:spPr>
        <a:xfrm xmlns:a="http://schemas.openxmlformats.org/drawingml/2006/main" rot="16200000">
          <a:off x="6082782" y="613995"/>
          <a:ext cx="152400" cy="38211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0.16962</cdr:x>
      <cdr:y>0.88651</cdr:y>
    </cdr:from>
    <cdr:to>
      <cdr:x>0.17962</cdr:x>
      <cdr:y>0.89936</cdr:y>
    </cdr:to>
    <cdr:sp macro="" textlink="">
      <cdr:nvSpPr>
        <cdr:cNvPr id="13" name="正方形/長方形 12">
          <a:extLst xmlns:a="http://schemas.openxmlformats.org/drawingml/2006/main">
            <a:ext uri="{FF2B5EF4-FFF2-40B4-BE49-F238E27FC236}">
              <a16:creationId xmlns:a16="http://schemas.microsoft.com/office/drawing/2014/main" id="{041892FB-E5F1-AE58-4DE1-622576FC277F}"/>
            </a:ext>
          </a:extLst>
        </cdr:cNvPr>
        <cdr:cNvSpPr/>
      </cdr:nvSpPr>
      <cdr:spPr>
        <a:xfrm xmlns:a="http://schemas.openxmlformats.org/drawingml/2006/main">
          <a:off x="1158925" y="4435899"/>
          <a:ext cx="68326" cy="64299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0.5968</cdr:x>
      <cdr:y>0.88549</cdr:y>
    </cdr:from>
    <cdr:to>
      <cdr:x>0.60679</cdr:x>
      <cdr:y>0.89834</cdr:y>
    </cdr:to>
    <cdr:sp macro="" textlink="">
      <cdr:nvSpPr>
        <cdr:cNvPr id="15" name="正方形/長方形 14">
          <a:extLst xmlns:a="http://schemas.openxmlformats.org/drawingml/2006/main">
            <a:ext uri="{FF2B5EF4-FFF2-40B4-BE49-F238E27FC236}">
              <a16:creationId xmlns:a16="http://schemas.microsoft.com/office/drawing/2014/main" id="{55FBABDF-9FBD-17B0-5093-EAB630951048}"/>
            </a:ext>
          </a:extLst>
        </cdr:cNvPr>
        <cdr:cNvSpPr/>
      </cdr:nvSpPr>
      <cdr:spPr>
        <a:xfrm xmlns:a="http://schemas.openxmlformats.org/drawingml/2006/main">
          <a:off x="4077696" y="4430819"/>
          <a:ext cx="68257" cy="64299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0.16887</cdr:x>
      <cdr:y>0.92247</cdr:y>
    </cdr:from>
    <cdr:to>
      <cdr:x>0.17887</cdr:x>
      <cdr:y>0.93532</cdr:y>
    </cdr:to>
    <cdr:sp macro="" textlink="">
      <cdr:nvSpPr>
        <cdr:cNvPr id="16" name="正方形/長方形 15">
          <a:extLst xmlns:a="http://schemas.openxmlformats.org/drawingml/2006/main">
            <a:ext uri="{FF2B5EF4-FFF2-40B4-BE49-F238E27FC236}">
              <a16:creationId xmlns:a16="http://schemas.microsoft.com/office/drawing/2014/main" id="{E69921A6-679A-A6AD-9273-C10B0FAA9FE2}"/>
            </a:ext>
          </a:extLst>
        </cdr:cNvPr>
        <cdr:cNvSpPr/>
      </cdr:nvSpPr>
      <cdr:spPr>
        <a:xfrm xmlns:a="http://schemas.openxmlformats.org/drawingml/2006/main">
          <a:off x="1153845" y="4615845"/>
          <a:ext cx="68326" cy="64299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0.59649</cdr:x>
      <cdr:y>0.92247</cdr:y>
    </cdr:from>
    <cdr:to>
      <cdr:x>0.60648</cdr:x>
      <cdr:y>0.93532</cdr:y>
    </cdr:to>
    <cdr:sp macro="" textlink="">
      <cdr:nvSpPr>
        <cdr:cNvPr id="17" name="正方形/長方形 16">
          <a:extLst xmlns:a="http://schemas.openxmlformats.org/drawingml/2006/main">
            <a:ext uri="{FF2B5EF4-FFF2-40B4-BE49-F238E27FC236}">
              <a16:creationId xmlns:a16="http://schemas.microsoft.com/office/drawing/2014/main" id="{E7A1A11A-9B91-10D6-C647-DC3FD4244488}"/>
            </a:ext>
          </a:extLst>
        </cdr:cNvPr>
        <cdr:cNvSpPr/>
      </cdr:nvSpPr>
      <cdr:spPr>
        <a:xfrm xmlns:a="http://schemas.openxmlformats.org/drawingml/2006/main">
          <a:off x="4075601" y="4615845"/>
          <a:ext cx="68258" cy="64299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0.16813</cdr:x>
      <cdr:y>0.95772</cdr:y>
    </cdr:from>
    <cdr:to>
      <cdr:x>0.17813</cdr:x>
      <cdr:y>0.97057</cdr:y>
    </cdr:to>
    <cdr:sp macro="" textlink="">
      <cdr:nvSpPr>
        <cdr:cNvPr id="19" name="正方形/長方形 18">
          <a:extLst xmlns:a="http://schemas.openxmlformats.org/drawingml/2006/main">
            <a:ext uri="{FF2B5EF4-FFF2-40B4-BE49-F238E27FC236}">
              <a16:creationId xmlns:a16="http://schemas.microsoft.com/office/drawing/2014/main" id="{1B3EF839-E1FF-FD45-A493-FE03CA570ECE}"/>
            </a:ext>
          </a:extLst>
        </cdr:cNvPr>
        <cdr:cNvSpPr/>
      </cdr:nvSpPr>
      <cdr:spPr>
        <a:xfrm xmlns:a="http://schemas.openxmlformats.org/drawingml/2006/main">
          <a:off x="1148765" y="4792238"/>
          <a:ext cx="68326" cy="64299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231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964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6906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05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55470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568029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902632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4036277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3393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246332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9206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65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1924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4604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1216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1199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6480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E4387-B34B-462C-8746-446649BF133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86104A-A970-4BA0-9BB4-25FA765566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63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30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6B4C7FE5-DB44-364F-B6A1-BE3B3D100BE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06475" y="1095749"/>
          <a:ext cx="6807200" cy="53142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46376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2022-09-14T08:49:05Z</dcterms:created>
  <dcterms:modified xsi:type="dcterms:W3CDTF">2022-09-14T08:49:05Z</dcterms:modified>
</cp:coreProperties>
</file>