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b="0" i="0" u="none" strike="noStrike" baseline="0" dirty="0">
                <a:effectLst/>
              </a:rPr>
              <a:t>住宅を選ぶ際に重視する点</a:t>
            </a:r>
            <a:r>
              <a:rPr lang="ja-JP" altLang="en-US" sz="1400" b="0" i="0" u="none" strike="noStrike" baseline="0" dirty="0"/>
              <a:t> </a:t>
            </a:r>
            <a:endParaRPr lang="ja-JP" alt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1703682260305697"/>
          <c:y val="0.17152317558243363"/>
          <c:w val="0.5490633891351816"/>
          <c:h val="0.79626609302703144"/>
        </c:manualLayout>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'13'!$B$8:$B$16</c:f>
              <c:strCache>
                <c:ptCount val="9"/>
                <c:pt idx="0">
                  <c:v>品質や性能が良く、耐久性に優れていること</c:v>
                </c:pt>
                <c:pt idx="1">
                  <c:v>健康に配慮した材料が用いられていること</c:v>
                </c:pt>
                <c:pt idx="2">
                  <c:v>設計の自由度が高いこと</c:v>
                </c:pt>
                <c:pt idx="3">
                  <c:v>内装などで木質部分が多くあること</c:v>
                </c:pt>
                <c:pt idx="4">
                  <c:v>リサイクルしやすいなど環境に配慮した材料が用いられていること</c:v>
                </c:pt>
                <c:pt idx="5">
                  <c:v>欲しいときにすぐ購入できること</c:v>
                </c:pt>
                <c:pt idx="6">
                  <c:v>その他</c:v>
                </c:pt>
                <c:pt idx="7">
                  <c:v>特にない</c:v>
                </c:pt>
                <c:pt idx="8">
                  <c:v>わからない</c:v>
                </c:pt>
              </c:strCache>
            </c:strRef>
          </c:cat>
          <c:val>
            <c:numRef>
              <c:f>'13'!$C$8:$C$16</c:f>
              <c:numCache>
                <c:formatCode>0.0</c:formatCode>
                <c:ptCount val="9"/>
                <c:pt idx="0">
                  <c:v>75.7</c:v>
                </c:pt>
                <c:pt idx="1">
                  <c:v>53.7</c:v>
                </c:pt>
                <c:pt idx="2">
                  <c:v>27.9</c:v>
                </c:pt>
                <c:pt idx="3">
                  <c:v>24.9</c:v>
                </c:pt>
                <c:pt idx="4">
                  <c:v>20.6</c:v>
                </c:pt>
                <c:pt idx="5">
                  <c:v>6.3</c:v>
                </c:pt>
                <c:pt idx="6">
                  <c:v>0.8</c:v>
                </c:pt>
                <c:pt idx="7">
                  <c:v>2.8</c:v>
                </c:pt>
                <c:pt idx="8">
                  <c:v>0.6</c:v>
                </c:pt>
              </c:numCache>
            </c:numRef>
          </c:val>
          <c:extLst>
            <c:ext xmlns:c16="http://schemas.microsoft.com/office/drawing/2014/chart" uri="{C3380CC4-5D6E-409C-BE32-E72D297353CC}">
              <c16:uniqueId val="{00000000-4EE8-4BE2-9CE3-3C2987106809}"/>
            </c:ext>
          </c:extLst>
        </c:ser>
        <c:dLbls>
          <c:showLegendKey val="0"/>
          <c:showVal val="0"/>
          <c:showCatName val="0"/>
          <c:showSerName val="0"/>
          <c:showPercent val="0"/>
          <c:showBubbleSize val="0"/>
        </c:dLbls>
        <c:gapWidth val="80"/>
        <c:axId val="2109567136"/>
        <c:axId val="2109338368"/>
      </c:barChart>
      <c:catAx>
        <c:axId val="21095671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109338368"/>
        <c:crosses val="autoZero"/>
        <c:auto val="1"/>
        <c:lblAlgn val="ctr"/>
        <c:lblOffset val="100"/>
        <c:noMultiLvlLbl val="0"/>
      </c:catAx>
      <c:valAx>
        <c:axId val="2109338368"/>
        <c:scaling>
          <c:orientation val="minMax"/>
        </c:scaling>
        <c:delete val="0"/>
        <c:axPos val="t"/>
        <c:majorGridlines>
          <c:spPr>
            <a:ln w="9525" cap="flat" cmpd="sng" algn="ctr">
              <a:noFill/>
              <a:round/>
            </a:ln>
            <a:effectLst/>
          </c:spPr>
        </c:majorGridlines>
        <c:numFmt formatCode="General" sourceLinked="0"/>
        <c:majorTickMark val="in"/>
        <c:minorTickMark val="none"/>
        <c:tickLblPos val="nextTo"/>
        <c:spPr>
          <a:noFill/>
          <a:ln>
            <a:solidFill>
              <a:schemeClr val="accen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10956713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0.69499</cdr:x>
      <cdr:y>0.04832</cdr:y>
    </cdr:from>
    <cdr:to>
      <cdr:x>1</cdr:x>
      <cdr:y>0.14788</cdr:y>
    </cdr:to>
    <cdr:sp macro="" textlink="">
      <cdr:nvSpPr>
        <cdr:cNvPr id="2" name="テキスト ボックス 1">
          <a:extLst xmlns:a="http://schemas.openxmlformats.org/drawingml/2006/main">
            <a:ext uri="{FF2B5EF4-FFF2-40B4-BE49-F238E27FC236}">
              <a16:creationId xmlns:a16="http://schemas.microsoft.com/office/drawing/2014/main" id="{8DE7326C-0B86-9E94-686D-0BD95DE673D0}"/>
            </a:ext>
          </a:extLst>
        </cdr:cNvPr>
        <cdr:cNvSpPr txBox="1"/>
      </cdr:nvSpPr>
      <cdr:spPr>
        <a:xfrm xmlns:a="http://schemas.openxmlformats.org/drawingml/2006/main">
          <a:off x="4127500" y="209550"/>
          <a:ext cx="1778000" cy="431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0.44662</cdr:x>
      <cdr:y>0.10102</cdr:y>
    </cdr:from>
    <cdr:to>
      <cdr:x>1</cdr:x>
      <cdr:y>0.1713</cdr:y>
    </cdr:to>
    <cdr:sp macro="" textlink="">
      <cdr:nvSpPr>
        <cdr:cNvPr id="3" name="テキスト ボックス 2">
          <a:extLst xmlns:a="http://schemas.openxmlformats.org/drawingml/2006/main">
            <a:ext uri="{FF2B5EF4-FFF2-40B4-BE49-F238E27FC236}">
              <a16:creationId xmlns:a16="http://schemas.microsoft.com/office/drawing/2014/main" id="{EF0DB8B2-E6FE-ACBE-86C0-F8220D8AB9F7}"/>
            </a:ext>
          </a:extLst>
        </cdr:cNvPr>
        <cdr:cNvSpPr txBox="1"/>
      </cdr:nvSpPr>
      <cdr:spPr>
        <a:xfrm xmlns:a="http://schemas.openxmlformats.org/drawingml/2006/main">
          <a:off x="3251200" y="438150"/>
          <a:ext cx="3225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0.84034</cdr:x>
      <cdr:y>0.04362</cdr:y>
    </cdr:from>
    <cdr:to>
      <cdr:x>1</cdr:x>
      <cdr:y>0.11097</cdr:y>
    </cdr:to>
    <cdr:sp macro="" textlink="">
      <cdr:nvSpPr>
        <cdr:cNvPr id="4" name="テキスト ボックス 3">
          <a:extLst xmlns:a="http://schemas.openxmlformats.org/drawingml/2006/main">
            <a:ext uri="{FF2B5EF4-FFF2-40B4-BE49-F238E27FC236}">
              <a16:creationId xmlns:a16="http://schemas.microsoft.com/office/drawing/2014/main" id="{5FD684FC-7EE7-B1C5-DC2C-151E8EF2F2BE}"/>
            </a:ext>
          </a:extLst>
        </cdr:cNvPr>
        <cdr:cNvSpPr txBox="1"/>
      </cdr:nvSpPr>
      <cdr:spPr>
        <a:xfrm xmlns:a="http://schemas.openxmlformats.org/drawingml/2006/main">
          <a:off x="5080000" y="268700"/>
          <a:ext cx="965200" cy="4148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900">
              <a:solidFill>
                <a:schemeClr val="tx1">
                  <a:lumMod val="65000"/>
                  <a:lumOff val="35000"/>
                </a:schemeClr>
              </a:solidFill>
            </a:rPr>
            <a:t>（複数回答）</a:t>
          </a:r>
        </a:p>
      </cdr:txBody>
    </cdr:sp>
  </cdr:relSizeAnchor>
  <cdr:relSizeAnchor xmlns:cdr="http://schemas.openxmlformats.org/drawingml/2006/chartDrawing">
    <cdr:from>
      <cdr:x>0.63181</cdr:x>
      <cdr:y>0.89751</cdr:y>
    </cdr:from>
    <cdr:to>
      <cdr:x>0.939</cdr:x>
      <cdr:y>0.9795</cdr:y>
    </cdr:to>
    <cdr:sp macro="" textlink="">
      <cdr:nvSpPr>
        <cdr:cNvPr id="5" name="テキスト ボックス 1">
          <a:extLst xmlns:a="http://schemas.openxmlformats.org/drawingml/2006/main">
            <a:ext uri="{FF2B5EF4-FFF2-40B4-BE49-F238E27FC236}">
              <a16:creationId xmlns:a16="http://schemas.microsoft.com/office/drawing/2014/main" id="{DE48963A-4B69-A2CC-6523-337E58751EB5}"/>
            </a:ext>
          </a:extLst>
        </cdr:cNvPr>
        <cdr:cNvSpPr txBox="1"/>
      </cdr:nvSpPr>
      <cdr:spPr>
        <a:xfrm xmlns:a="http://schemas.openxmlformats.org/drawingml/2006/main">
          <a:off x="3683000" y="3892550"/>
          <a:ext cx="1790700" cy="355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ja-JP" altLang="en-US" sz="900">
              <a:solidFill>
                <a:schemeClr val="tx1">
                  <a:lumMod val="65000"/>
                  <a:lumOff val="35000"/>
                </a:schemeClr>
              </a:solidFill>
            </a:rPr>
            <a:t>総数</a:t>
          </a:r>
          <a:r>
            <a:rPr lang="en-US" altLang="ja-JP" sz="900">
              <a:solidFill>
                <a:schemeClr val="tx1">
                  <a:lumMod val="65000"/>
                  <a:lumOff val="35000"/>
                </a:schemeClr>
              </a:solidFill>
            </a:rPr>
            <a:t> (n=1,546</a:t>
          </a:r>
          <a:r>
            <a:rPr lang="ja-JP" altLang="en-US" sz="900">
              <a:solidFill>
                <a:schemeClr val="tx1">
                  <a:lumMod val="65000"/>
                  <a:lumOff val="35000"/>
                </a:schemeClr>
              </a:solidFill>
            </a:rPr>
            <a:t>人、</a:t>
          </a:r>
          <a:r>
            <a:rPr lang="en-US" altLang="ja-JP" sz="900">
              <a:solidFill>
                <a:schemeClr val="tx1">
                  <a:lumMod val="65000"/>
                  <a:lumOff val="35000"/>
                </a:schemeClr>
              </a:solidFill>
            </a:rPr>
            <a:t>M.T.=213.2%)</a:t>
          </a:r>
          <a:endParaRPr lang="ja-JP" altLang="en-US" sz="900">
            <a:solidFill>
              <a:schemeClr val="tx1">
                <a:lumMod val="65000"/>
                <a:lumOff val="35000"/>
              </a:schemeClr>
            </a:solidFill>
          </a:endParaRPr>
        </a:p>
      </cdr:txBody>
    </cdr:sp>
  </cdr:relSizeAnchor>
  <cdr:relSizeAnchor xmlns:cdr="http://schemas.openxmlformats.org/drawingml/2006/chartDrawing">
    <cdr:from>
      <cdr:x>0.92375</cdr:x>
      <cdr:y>0.08235</cdr:y>
    </cdr:from>
    <cdr:to>
      <cdr:x>1</cdr:x>
      <cdr:y>0.16434</cdr:y>
    </cdr:to>
    <cdr:sp macro="" textlink="">
      <cdr:nvSpPr>
        <cdr:cNvPr id="6" name="テキスト ボックス 1">
          <a:extLst xmlns:a="http://schemas.openxmlformats.org/drawingml/2006/main">
            <a:ext uri="{FF2B5EF4-FFF2-40B4-BE49-F238E27FC236}">
              <a16:creationId xmlns:a16="http://schemas.microsoft.com/office/drawing/2014/main" id="{11BD99B8-2A46-7538-C951-6C118FE372E0}"/>
            </a:ext>
          </a:extLst>
        </cdr:cNvPr>
        <cdr:cNvSpPr txBox="1"/>
      </cdr:nvSpPr>
      <cdr:spPr>
        <a:xfrm xmlns:a="http://schemas.openxmlformats.org/drawingml/2006/main">
          <a:off x="5584254" y="507250"/>
          <a:ext cx="460946" cy="5050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altLang="ja-JP" sz="900">
              <a:solidFill>
                <a:schemeClr val="tx1">
                  <a:lumMod val="65000"/>
                  <a:lumOff val="35000"/>
                </a:schemeClr>
              </a:solidFill>
            </a:rPr>
            <a:t>(%)</a:t>
          </a:r>
          <a:endParaRPr lang="ja-JP" altLang="en-US" sz="900">
            <a:solidFill>
              <a:schemeClr val="tx1">
                <a:lumMod val="65000"/>
                <a:lumOff val="35000"/>
              </a:schemeClr>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3587552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416923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2620428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77170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051449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80386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46172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825416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98984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153130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26169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151507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38570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3115072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179032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968552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302193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248CA0A-60A3-4105-8F96-8308B6E58815}"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1068082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248CA0A-60A3-4105-8F96-8308B6E58815}"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055818-7400-40E0-AE38-94E7EBB11632}" type="slidenum">
              <a:rPr kumimoji="1" lang="ja-JP" altLang="en-US" smtClean="0"/>
              <a:t>‹#›</a:t>
            </a:fld>
            <a:endParaRPr kumimoji="1" lang="ja-JP" altLang="en-US"/>
          </a:p>
        </p:txBody>
      </p:sp>
    </p:spTree>
    <p:extLst>
      <p:ext uri="{BB962C8B-B14F-4D97-AF65-F5344CB8AC3E}">
        <p14:creationId xmlns:p14="http://schemas.microsoft.com/office/powerpoint/2010/main" val="156217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736420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CEB9F2A2-8B1A-7744-BD10-838B75DF2609}"/>
              </a:ext>
            </a:extLst>
          </p:cNvPr>
          <p:cNvGraphicFramePr>
            <a:graphicFrameLocks/>
          </p:cNvGraphicFramePr>
          <p:nvPr>
            <p:extLst/>
          </p:nvPr>
        </p:nvGraphicFramePr>
        <p:xfrm>
          <a:off x="171450" y="971549"/>
          <a:ext cx="8724900" cy="5553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1570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22</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2022-09-14T08:49:04Z</dcterms:created>
  <dcterms:modified xsi:type="dcterms:W3CDTF">2022-09-14T08:49:04Z</dcterms:modified>
</cp:coreProperties>
</file>