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木造住宅か非木造住宅かの意向（時系列）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5961905768490345E-2"/>
          <c:y val="0.12404296962879641"/>
          <c:w val="0.64795721565444986"/>
          <c:h val="0.70187266591676045"/>
        </c:manualLayout>
      </c:layout>
      <c:lineChart>
        <c:grouping val="standard"/>
        <c:varyColors val="0"/>
        <c:ser>
          <c:idx val="0"/>
          <c:order val="0"/>
          <c:tx>
            <c:strRef>
              <c:f>'12'!$B$9</c:f>
              <c:strCache>
                <c:ptCount val="1"/>
                <c:pt idx="0">
                  <c:v>木造住宅（昔から日本にある在来工法のもの）</c:v>
                </c:pt>
              </c:strCache>
            </c:strRef>
          </c:tx>
          <c:spPr>
            <a:ln w="28575" cap="rnd">
              <a:solidFill>
                <a:srgbClr val="2A315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2A3151"/>
              </a:solidFill>
              <a:ln w="9525">
                <a:solidFill>
                  <a:srgbClr val="2A3151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2A3151"/>
                </a:solidFill>
                <a:ln w="9525">
                  <a:solidFill>
                    <a:srgbClr val="2A3151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13-4FEE-AB57-A3012010C3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'12'!$C$8:$J$8</c:f>
              <c:strCache>
                <c:ptCount val="8"/>
                <c:pt idx="0">
                  <c:v>1989年10月</c:v>
                </c:pt>
                <c:pt idx="1">
                  <c:v>1993年1月</c:v>
                </c:pt>
                <c:pt idx="2">
                  <c:v>1996年1月</c:v>
                </c:pt>
                <c:pt idx="3">
                  <c:v>1999年7月</c:v>
                </c:pt>
                <c:pt idx="4">
                  <c:v>2003年12月</c:v>
                </c:pt>
                <c:pt idx="5">
                  <c:v>2007年5月</c:v>
                </c:pt>
                <c:pt idx="6">
                  <c:v>2011年12月</c:v>
                </c:pt>
                <c:pt idx="7">
                  <c:v>2019年10月</c:v>
                </c:pt>
              </c:strCache>
            </c:strRef>
          </c:cat>
          <c:val>
            <c:numRef>
              <c:f>'12'!$C$9:$J$9</c:f>
              <c:numCache>
                <c:formatCode>0.0</c:formatCode>
                <c:ptCount val="8"/>
                <c:pt idx="0">
                  <c:v>72.5</c:v>
                </c:pt>
                <c:pt idx="1">
                  <c:v>72.400000000000006</c:v>
                </c:pt>
                <c:pt idx="2">
                  <c:v>69.099999999999994</c:v>
                </c:pt>
                <c:pt idx="3">
                  <c:v>67</c:v>
                </c:pt>
                <c:pt idx="4">
                  <c:v>60</c:v>
                </c:pt>
                <c:pt idx="5">
                  <c:v>61.6</c:v>
                </c:pt>
                <c:pt idx="6">
                  <c:v>56</c:v>
                </c:pt>
                <c:pt idx="7">
                  <c:v>47.6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13-4FEE-AB57-A3012010C34C}"/>
            </c:ext>
          </c:extLst>
        </c:ser>
        <c:ser>
          <c:idx val="1"/>
          <c:order val="1"/>
          <c:tx>
            <c:strRef>
              <c:f>'12'!$B$10</c:f>
              <c:strCache>
                <c:ptCount val="1"/>
                <c:pt idx="0">
                  <c:v>木造住宅（ツーバイフォー工法など在来工法以外のもの）</c:v>
                </c:pt>
              </c:strCache>
            </c:strRef>
          </c:tx>
          <c:spPr>
            <a:ln w="28575" cap="rnd">
              <a:solidFill>
                <a:srgbClr val="00468B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468B"/>
              </a:solidFill>
              <a:ln w="9525">
                <a:solidFill>
                  <a:srgbClr val="00468B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468B"/>
                </a:solidFill>
                <a:ln w="9525">
                  <a:solidFill>
                    <a:srgbClr val="00468B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13-4FEE-AB57-A3012010C34C}"/>
              </c:ext>
            </c:extLst>
          </c:dPt>
          <c:dLbls>
            <c:dLbl>
              <c:idx val="0"/>
              <c:layout>
                <c:manualLayout>
                  <c:x val="-4.6395089875510526E-2"/>
                  <c:y val="4.30708661417322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13-4FEE-AB57-A3012010C34C}"/>
                </c:ext>
              </c:extLst>
            </c:dLbl>
            <c:dLbl>
              <c:idx val="1"/>
              <c:layout>
                <c:manualLayout>
                  <c:x val="-2.7219634458444372E-2"/>
                  <c:y val="-1.9926914055955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13-4FEE-AB57-A3012010C34C}"/>
                </c:ext>
              </c:extLst>
            </c:dLbl>
            <c:dLbl>
              <c:idx val="2"/>
              <c:layout>
                <c:manualLayout>
                  <c:x val="-2.9674092751828841E-2"/>
                  <c:y val="2.26262774334059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13-4FEE-AB57-A3012010C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'12'!$C$8:$J$8</c:f>
              <c:strCache>
                <c:ptCount val="8"/>
                <c:pt idx="0">
                  <c:v>1989年10月</c:v>
                </c:pt>
                <c:pt idx="1">
                  <c:v>1993年1月</c:v>
                </c:pt>
                <c:pt idx="2">
                  <c:v>1996年1月</c:v>
                </c:pt>
                <c:pt idx="3">
                  <c:v>1999年7月</c:v>
                </c:pt>
                <c:pt idx="4">
                  <c:v>2003年12月</c:v>
                </c:pt>
                <c:pt idx="5">
                  <c:v>2007年5月</c:v>
                </c:pt>
                <c:pt idx="6">
                  <c:v>2011年12月</c:v>
                </c:pt>
                <c:pt idx="7">
                  <c:v>2019年10月</c:v>
                </c:pt>
              </c:strCache>
            </c:strRef>
          </c:cat>
          <c:val>
            <c:numRef>
              <c:f>'12'!$C$10:$J$10</c:f>
              <c:numCache>
                <c:formatCode>0.0</c:formatCode>
                <c:ptCount val="8"/>
                <c:pt idx="0">
                  <c:v>9.4</c:v>
                </c:pt>
                <c:pt idx="1">
                  <c:v>9.1999999999999993</c:v>
                </c:pt>
                <c:pt idx="2">
                  <c:v>12.5</c:v>
                </c:pt>
                <c:pt idx="3">
                  <c:v>21.5</c:v>
                </c:pt>
                <c:pt idx="4">
                  <c:v>20.399999999999999</c:v>
                </c:pt>
                <c:pt idx="5">
                  <c:v>21.8</c:v>
                </c:pt>
                <c:pt idx="6">
                  <c:v>24.7</c:v>
                </c:pt>
                <c:pt idx="7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013-4FEE-AB57-A3012010C34C}"/>
            </c:ext>
          </c:extLst>
        </c:ser>
        <c:ser>
          <c:idx val="2"/>
          <c:order val="2"/>
          <c:tx>
            <c:strRef>
              <c:f>'12'!$B$11</c:f>
              <c:strCache>
                <c:ptCount val="1"/>
                <c:pt idx="0">
                  <c:v>非木造住宅（鉄筋、鉄骨、コンクリート造りのもの）</c:v>
                </c:pt>
              </c:strCache>
            </c:strRef>
          </c:tx>
          <c:spPr>
            <a:ln w="28575" cap="rnd">
              <a:solidFill>
                <a:srgbClr val="0071B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1BC"/>
              </a:solidFill>
              <a:ln w="9525">
                <a:solidFill>
                  <a:srgbClr val="0071BC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0071BC"/>
                </a:solidFill>
                <a:ln w="9525">
                  <a:solidFill>
                    <a:srgbClr val="0071BC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8013-4FEE-AB57-A3012010C34C}"/>
              </c:ext>
            </c:extLst>
          </c:dPt>
          <c:dLbls>
            <c:dLbl>
              <c:idx val="7"/>
              <c:layout>
                <c:manualLayout>
                  <c:x val="-3.1591638293535458E-2"/>
                  <c:y val="2.7945426369576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13-4FEE-AB57-A3012010C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'12'!$C$8:$J$8</c:f>
              <c:strCache>
                <c:ptCount val="8"/>
                <c:pt idx="0">
                  <c:v>1989年10月</c:v>
                </c:pt>
                <c:pt idx="1">
                  <c:v>1993年1月</c:v>
                </c:pt>
                <c:pt idx="2">
                  <c:v>1996年1月</c:v>
                </c:pt>
                <c:pt idx="3">
                  <c:v>1999年7月</c:v>
                </c:pt>
                <c:pt idx="4">
                  <c:v>2003年12月</c:v>
                </c:pt>
                <c:pt idx="5">
                  <c:v>2007年5月</c:v>
                </c:pt>
                <c:pt idx="6">
                  <c:v>2011年12月</c:v>
                </c:pt>
                <c:pt idx="7">
                  <c:v>2019年10月</c:v>
                </c:pt>
              </c:strCache>
            </c:strRef>
          </c:cat>
          <c:val>
            <c:numRef>
              <c:f>'12'!$C$11:$J$11</c:f>
              <c:numCache>
                <c:formatCode>0.0</c:formatCode>
                <c:ptCount val="8"/>
                <c:pt idx="0">
                  <c:v>14.1</c:v>
                </c:pt>
                <c:pt idx="1">
                  <c:v>15.1</c:v>
                </c:pt>
                <c:pt idx="2">
                  <c:v>15.1</c:v>
                </c:pt>
                <c:pt idx="3">
                  <c:v>7.7</c:v>
                </c:pt>
                <c:pt idx="4">
                  <c:v>12.8</c:v>
                </c:pt>
                <c:pt idx="5">
                  <c:v>14.7</c:v>
                </c:pt>
                <c:pt idx="6">
                  <c:v>15.4</c:v>
                </c:pt>
                <c:pt idx="7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013-4FEE-AB57-A3012010C34C}"/>
            </c:ext>
          </c:extLst>
        </c:ser>
        <c:ser>
          <c:idx val="3"/>
          <c:order val="3"/>
          <c:tx>
            <c:strRef>
              <c:f>'12'!$B$12</c:f>
              <c:strCache>
                <c:ptCount val="1"/>
                <c:pt idx="0">
                  <c:v>わからない</c:v>
                </c:pt>
              </c:strCache>
            </c:strRef>
          </c:tx>
          <c:spPr>
            <a:ln w="28575" cap="rnd">
              <a:solidFill>
                <a:srgbClr val="6D8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D89FF"/>
              </a:solidFill>
              <a:ln w="9525">
                <a:solidFill>
                  <a:srgbClr val="6D89FF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6D89FF"/>
                </a:solidFill>
                <a:ln w="9525">
                  <a:solidFill>
                    <a:srgbClr val="6D89FF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8013-4FEE-AB57-A3012010C34C}"/>
              </c:ext>
            </c:extLst>
          </c:dPt>
          <c:dLbls>
            <c:dLbl>
              <c:idx val="0"/>
              <c:layout>
                <c:manualLayout>
                  <c:x val="-4.0642453250390675E-2"/>
                  <c:y val="1.4647554029150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013-4FEE-AB57-A3012010C34C}"/>
                </c:ext>
              </c:extLst>
            </c:dLbl>
            <c:dLbl>
              <c:idx val="1"/>
              <c:layout>
                <c:manualLayout>
                  <c:x val="-2.7219634458444372E-2"/>
                  <c:y val="-1.99269140559558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013-4FEE-AB57-A3012010C34C}"/>
                </c:ext>
              </c:extLst>
            </c:dLbl>
            <c:dLbl>
              <c:idx val="2"/>
              <c:layout>
                <c:manualLayout>
                  <c:x val="-2.7219634458444407E-2"/>
                  <c:y val="-1.7267339587870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013-4FEE-AB57-A3012010C34C}"/>
                </c:ext>
              </c:extLst>
            </c:dLbl>
            <c:dLbl>
              <c:idx val="3"/>
              <c:layout>
                <c:manualLayout>
                  <c:x val="-8.0441790413782171E-3"/>
                  <c:y val="6.66883062489529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013-4FEE-AB57-A3012010C34C}"/>
                </c:ext>
              </c:extLst>
            </c:dLbl>
            <c:dLbl>
              <c:idx val="4"/>
              <c:layout>
                <c:manualLayout>
                  <c:x val="-6.1266334996716012E-3"/>
                  <c:y val="-9.288616183615346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013-4FEE-AB57-A3012010C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'12'!$C$8:$J$8</c:f>
              <c:strCache>
                <c:ptCount val="8"/>
                <c:pt idx="0">
                  <c:v>1989年10月</c:v>
                </c:pt>
                <c:pt idx="1">
                  <c:v>1993年1月</c:v>
                </c:pt>
                <c:pt idx="2">
                  <c:v>1996年1月</c:v>
                </c:pt>
                <c:pt idx="3">
                  <c:v>1999年7月</c:v>
                </c:pt>
                <c:pt idx="4">
                  <c:v>2003年12月</c:v>
                </c:pt>
                <c:pt idx="5">
                  <c:v>2007年5月</c:v>
                </c:pt>
                <c:pt idx="6">
                  <c:v>2011年12月</c:v>
                </c:pt>
                <c:pt idx="7">
                  <c:v>2019年10月</c:v>
                </c:pt>
              </c:strCache>
            </c:strRef>
          </c:cat>
          <c:val>
            <c:numRef>
              <c:f>'12'!$C$12:$J$12</c:f>
              <c:numCache>
                <c:formatCode>0.0</c:formatCode>
                <c:ptCount val="8"/>
                <c:pt idx="0">
                  <c:v>4</c:v>
                </c:pt>
                <c:pt idx="1">
                  <c:v>3.2</c:v>
                </c:pt>
                <c:pt idx="2">
                  <c:v>3.3</c:v>
                </c:pt>
                <c:pt idx="3">
                  <c:v>3.8</c:v>
                </c:pt>
                <c:pt idx="4">
                  <c:v>6.8</c:v>
                </c:pt>
                <c:pt idx="5">
                  <c:v>1.9</c:v>
                </c:pt>
                <c:pt idx="6">
                  <c:v>3.8</c:v>
                </c:pt>
                <c:pt idx="7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8013-4FEE-AB57-A3012010C3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8834800"/>
        <c:axId val="2108986736"/>
      </c:lineChart>
      <c:catAx>
        <c:axId val="210883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8986736"/>
        <c:crosses val="autoZero"/>
        <c:auto val="1"/>
        <c:lblAlgn val="ctr"/>
        <c:lblOffset val="100"/>
        <c:noMultiLvlLbl val="0"/>
      </c:catAx>
      <c:valAx>
        <c:axId val="2108986736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883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913839112729293"/>
          <c:y val="0.3617163972924437"/>
          <c:w val="0.27935633394015169"/>
          <c:h val="0.470762996730671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0.00096</cdr:x>
      <cdr:y>0.04286</cdr:y>
    </cdr:from>
    <cdr:to>
      <cdr:x>0.05849</cdr:x>
      <cdr:y>0.09714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B753E7E8-E492-DEBA-3E15-DE0591A0D1FF}"/>
            </a:ext>
          </a:extLst>
        </cdr:cNvPr>
        <cdr:cNvSpPr txBox="1"/>
      </cdr:nvSpPr>
      <cdr:spPr>
        <a:xfrm xmlns:a="http://schemas.openxmlformats.org/drawingml/2006/main">
          <a:off x="6350" y="190500"/>
          <a:ext cx="38100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8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50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599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279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475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14088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82384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1915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067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288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8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62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41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93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05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86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85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72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645A-D1A7-442B-BB0E-50B2315047F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EA5C0-F59C-4446-8791-3D48640B2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0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0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A165F7E-89A9-C37F-0ADD-209417004F1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181099"/>
          <a:ext cx="8658225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5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2022-09-14T08:49:03Z</dcterms:created>
  <dcterms:modified xsi:type="dcterms:W3CDTF">2022-09-14T08:49:03Z</dcterms:modified>
</cp:coreProperties>
</file>