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木造住宅か非木造住宅かの意向</a:t>
            </a:r>
            <a:r>
              <a:rPr lang="ja-JP" altLang="en-US" sz="1400" b="0" i="0" u="none" strike="noStrike" baseline="0" dirty="0"/>
              <a:t> </a:t>
            </a:r>
            <a:endParaRPr lang="ja-JP" altLang="en-US" sz="1400" dirty="0"/>
          </a:p>
        </c:rich>
      </c:tx>
      <c:layout>
        <c:manualLayout>
          <c:xMode val="edge"/>
          <c:yMode val="edge"/>
          <c:x val="0.36567164179104478"/>
          <c:y val="9.846436080306716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0032597564648683"/>
          <c:y val="0.12514962570195495"/>
          <c:w val="0.75801832967600358"/>
          <c:h val="0.6850080849268841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'11'!$C$8</c:f>
              <c:strCache>
                <c:ptCount val="1"/>
                <c:pt idx="0">
                  <c:v>木造住宅（昔から日本にある在来工法のもの）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017-49D1-9881-A8EB6A9F6F5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'11'!$B$9:$B$19</c:f>
              <c:strCache>
                <c:ptCount val="11"/>
                <c:pt idx="0">
                  <c:v>総数 （1,546人）</c:v>
                </c:pt>
                <c:pt idx="2">
                  <c:v>男性（671人）</c:v>
                </c:pt>
                <c:pt idx="3">
                  <c:v>女性（875人）</c:v>
                </c:pt>
                <c:pt idx="5">
                  <c:v>18~29歳（132人）</c:v>
                </c:pt>
                <c:pt idx="6">
                  <c:v>30~39歳（184人）</c:v>
                </c:pt>
                <c:pt idx="7">
                  <c:v>40~49歳（236人）</c:v>
                </c:pt>
                <c:pt idx="8">
                  <c:v>50~59歳（249人）</c:v>
                </c:pt>
                <c:pt idx="9">
                  <c:v>60~69歳（280人）</c:v>
                </c:pt>
                <c:pt idx="10">
                  <c:v>70歳以上（465人）</c:v>
                </c:pt>
              </c:strCache>
            </c:strRef>
          </c:cat>
          <c:val>
            <c:numRef>
              <c:f>'11'!$C$9:$C$19</c:f>
              <c:numCache>
                <c:formatCode>General</c:formatCode>
                <c:ptCount val="11"/>
                <c:pt idx="0" formatCode="0.0">
                  <c:v>47.6</c:v>
                </c:pt>
                <c:pt idx="2" formatCode="0.0">
                  <c:v>46.8</c:v>
                </c:pt>
                <c:pt idx="3" formatCode="0.0">
                  <c:v>48.2</c:v>
                </c:pt>
                <c:pt idx="5" formatCode="0.0">
                  <c:v>21.2</c:v>
                </c:pt>
                <c:pt idx="6" formatCode="0.0">
                  <c:v>35.299999999999997</c:v>
                </c:pt>
                <c:pt idx="7" formatCode="0.0">
                  <c:v>35.6</c:v>
                </c:pt>
                <c:pt idx="8" formatCode="0.0">
                  <c:v>36.1</c:v>
                </c:pt>
                <c:pt idx="9" formatCode="0.0">
                  <c:v>52.1</c:v>
                </c:pt>
                <c:pt idx="10" formatCode="0.0">
                  <c:v>69.5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17-49D1-9881-A8EB6A9F6F56}"/>
            </c:ext>
          </c:extLst>
        </c:ser>
        <c:ser>
          <c:idx val="1"/>
          <c:order val="1"/>
          <c:tx>
            <c:strRef>
              <c:f>'11'!$D$8</c:f>
              <c:strCache>
                <c:ptCount val="1"/>
                <c:pt idx="0">
                  <c:v>木造住宅（ツーバイフォー工法など在来工法以外のもの）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A017-49D1-9881-A8EB6A9F6F5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'11'!$B$9:$B$19</c:f>
              <c:strCache>
                <c:ptCount val="11"/>
                <c:pt idx="0">
                  <c:v>総数 （1,546人）</c:v>
                </c:pt>
                <c:pt idx="2">
                  <c:v>男性（671人）</c:v>
                </c:pt>
                <c:pt idx="3">
                  <c:v>女性（875人）</c:v>
                </c:pt>
                <c:pt idx="5">
                  <c:v>18~29歳（132人）</c:v>
                </c:pt>
                <c:pt idx="6">
                  <c:v>30~39歳（184人）</c:v>
                </c:pt>
                <c:pt idx="7">
                  <c:v>40~49歳（236人）</c:v>
                </c:pt>
                <c:pt idx="8">
                  <c:v>50~59歳（249人）</c:v>
                </c:pt>
                <c:pt idx="9">
                  <c:v>60~69歳（280人）</c:v>
                </c:pt>
                <c:pt idx="10">
                  <c:v>70歳以上（465人）</c:v>
                </c:pt>
              </c:strCache>
            </c:strRef>
          </c:cat>
          <c:val>
            <c:numRef>
              <c:f>'11'!$D$9:$D$19</c:f>
              <c:numCache>
                <c:formatCode>General</c:formatCode>
                <c:ptCount val="11"/>
                <c:pt idx="0" formatCode="0.0">
                  <c:v>26</c:v>
                </c:pt>
                <c:pt idx="2" formatCode="0.0">
                  <c:v>27.1</c:v>
                </c:pt>
                <c:pt idx="3" formatCode="0.0">
                  <c:v>25.1</c:v>
                </c:pt>
                <c:pt idx="5" formatCode="0.0">
                  <c:v>37.9</c:v>
                </c:pt>
                <c:pt idx="6" formatCode="0.0">
                  <c:v>34.200000000000003</c:v>
                </c:pt>
                <c:pt idx="7" formatCode="0.0">
                  <c:v>33.9</c:v>
                </c:pt>
                <c:pt idx="8" formatCode="0.0">
                  <c:v>38.200000000000003</c:v>
                </c:pt>
                <c:pt idx="9" formatCode="0.0">
                  <c:v>25</c:v>
                </c:pt>
                <c:pt idx="10" formatCode="0.0">
                  <c:v>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017-49D1-9881-A8EB6A9F6F56}"/>
            </c:ext>
          </c:extLst>
        </c:ser>
        <c:ser>
          <c:idx val="2"/>
          <c:order val="2"/>
          <c:tx>
            <c:strRef>
              <c:f>'11'!$E$8</c:f>
              <c:strCache>
                <c:ptCount val="1"/>
                <c:pt idx="0">
                  <c:v>非木造住宅（鉄筋、鉄骨、コンクリート造りのもの）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017-49D1-9881-A8EB6A9F6F5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'11'!$B$9:$B$19</c:f>
              <c:strCache>
                <c:ptCount val="11"/>
                <c:pt idx="0">
                  <c:v>総数 （1,546人）</c:v>
                </c:pt>
                <c:pt idx="2">
                  <c:v>男性（671人）</c:v>
                </c:pt>
                <c:pt idx="3">
                  <c:v>女性（875人）</c:v>
                </c:pt>
                <c:pt idx="5">
                  <c:v>18~29歳（132人）</c:v>
                </c:pt>
                <c:pt idx="6">
                  <c:v>30~39歳（184人）</c:v>
                </c:pt>
                <c:pt idx="7">
                  <c:v>40~49歳（236人）</c:v>
                </c:pt>
                <c:pt idx="8">
                  <c:v>50~59歳（249人）</c:v>
                </c:pt>
                <c:pt idx="9">
                  <c:v>60~69歳（280人）</c:v>
                </c:pt>
                <c:pt idx="10">
                  <c:v>70歳以上（465人）</c:v>
                </c:pt>
              </c:strCache>
            </c:strRef>
          </c:cat>
          <c:val>
            <c:numRef>
              <c:f>'11'!$E$9:$E$19</c:f>
              <c:numCache>
                <c:formatCode>General</c:formatCode>
                <c:ptCount val="11"/>
                <c:pt idx="0" formatCode="0.0">
                  <c:v>23.7</c:v>
                </c:pt>
                <c:pt idx="2" formatCode="0.0">
                  <c:v>24</c:v>
                </c:pt>
                <c:pt idx="3" formatCode="0.0">
                  <c:v>23.5</c:v>
                </c:pt>
                <c:pt idx="5" formatCode="0.0">
                  <c:v>39.4</c:v>
                </c:pt>
                <c:pt idx="6" formatCode="0.0">
                  <c:v>28.3</c:v>
                </c:pt>
                <c:pt idx="7" formatCode="0.0">
                  <c:v>28.8</c:v>
                </c:pt>
                <c:pt idx="8" formatCode="0.0">
                  <c:v>24.1</c:v>
                </c:pt>
                <c:pt idx="9" formatCode="0.0">
                  <c:v>21.8</c:v>
                </c:pt>
                <c:pt idx="10" formatCode="0.0">
                  <c:v>15.9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017-49D1-9881-A8EB6A9F6F56}"/>
            </c:ext>
          </c:extLst>
        </c:ser>
        <c:ser>
          <c:idx val="3"/>
          <c:order val="3"/>
          <c:tx>
            <c:strRef>
              <c:f>'11'!$F$8</c:f>
              <c:strCache>
                <c:ptCount val="1"/>
                <c:pt idx="0">
                  <c:v>わからない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A017-49D1-9881-A8EB6A9F6F56}"/>
              </c:ext>
            </c:extLst>
          </c:dPt>
          <c:dLbls>
            <c:dLbl>
              <c:idx val="0"/>
              <c:layout>
                <c:manualLayout>
                  <c:x val="2.4117082519570614E-2"/>
                  <c:y val="2.4293007273991523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017-49D1-9881-A8EB6A9F6F56}"/>
                </c:ext>
              </c:extLst>
            </c:dLbl>
            <c:dLbl>
              <c:idx val="2"/>
              <c:layout>
                <c:manualLayout>
                  <c:x val="2.226192232575723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017-49D1-9881-A8EB6A9F6F56}"/>
                </c:ext>
              </c:extLst>
            </c:dLbl>
            <c:dLbl>
              <c:idx val="3"/>
              <c:layout>
                <c:manualLayout>
                  <c:x val="2.4117082519570343E-2"/>
                  <c:y val="4.8586014547983047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017-49D1-9881-A8EB6A9F6F56}"/>
                </c:ext>
              </c:extLst>
            </c:dLbl>
            <c:dLbl>
              <c:idx val="5"/>
              <c:layout>
                <c:manualLayout>
                  <c:x val="2.0406762131944117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017-49D1-9881-A8EB6A9F6F56}"/>
                </c:ext>
              </c:extLst>
            </c:dLbl>
            <c:dLbl>
              <c:idx val="6"/>
              <c:layout>
                <c:manualLayout>
                  <c:x val="2.2261922325757365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017-49D1-9881-A8EB6A9F6F56}"/>
                </c:ext>
              </c:extLst>
            </c:dLbl>
            <c:dLbl>
              <c:idx val="7"/>
              <c:layout>
                <c:manualLayout>
                  <c:x val="2.0406762131944117E-2"/>
                  <c:y val="9.7172029095966094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017-49D1-9881-A8EB6A9F6F56}"/>
                </c:ext>
              </c:extLst>
            </c:dLbl>
            <c:dLbl>
              <c:idx val="8"/>
              <c:layout>
                <c:manualLayout>
                  <c:x val="1.855160193813114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017-49D1-9881-A8EB6A9F6F56}"/>
                </c:ext>
              </c:extLst>
            </c:dLbl>
            <c:dLbl>
              <c:idx val="9"/>
              <c:layout>
                <c:manualLayout>
                  <c:x val="2.0406762131944117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017-49D1-9881-A8EB6A9F6F56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A017-49D1-9881-A8EB6A9F6F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'11'!$B$9:$B$19</c:f>
              <c:strCache>
                <c:ptCount val="11"/>
                <c:pt idx="0">
                  <c:v>総数 （1,546人）</c:v>
                </c:pt>
                <c:pt idx="2">
                  <c:v>男性（671人）</c:v>
                </c:pt>
                <c:pt idx="3">
                  <c:v>女性（875人）</c:v>
                </c:pt>
                <c:pt idx="5">
                  <c:v>18~29歳（132人）</c:v>
                </c:pt>
                <c:pt idx="6">
                  <c:v>30~39歳（184人）</c:v>
                </c:pt>
                <c:pt idx="7">
                  <c:v>40~49歳（236人）</c:v>
                </c:pt>
                <c:pt idx="8">
                  <c:v>50~59歳（249人）</c:v>
                </c:pt>
                <c:pt idx="9">
                  <c:v>60~69歳（280人）</c:v>
                </c:pt>
                <c:pt idx="10">
                  <c:v>70歳以上（465人）</c:v>
                </c:pt>
              </c:strCache>
            </c:strRef>
          </c:cat>
          <c:val>
            <c:numRef>
              <c:f>'11'!$F$9:$F$19</c:f>
              <c:numCache>
                <c:formatCode>General</c:formatCode>
                <c:ptCount val="11"/>
                <c:pt idx="0" formatCode="0.0">
                  <c:v>2.7</c:v>
                </c:pt>
                <c:pt idx="2" formatCode="0.0">
                  <c:v>2.1</c:v>
                </c:pt>
                <c:pt idx="3" formatCode="0.0">
                  <c:v>3.1</c:v>
                </c:pt>
                <c:pt idx="5" formatCode="0.0">
                  <c:v>1.5</c:v>
                </c:pt>
                <c:pt idx="6" formatCode="0.0">
                  <c:v>2.2000000000000002</c:v>
                </c:pt>
                <c:pt idx="7" formatCode="0.0">
                  <c:v>1.7</c:v>
                </c:pt>
                <c:pt idx="8" formatCode="0.0">
                  <c:v>1.6</c:v>
                </c:pt>
                <c:pt idx="9" formatCode="0.0">
                  <c:v>1.1000000000000001</c:v>
                </c:pt>
                <c:pt idx="10" formatCode="0.0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A017-49D1-9881-A8EB6A9F6F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363382544"/>
        <c:axId val="363384192"/>
      </c:barChart>
      <c:catAx>
        <c:axId val="3633825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63384192"/>
        <c:crosses val="autoZero"/>
        <c:auto val="1"/>
        <c:lblAlgn val="ctr"/>
        <c:lblOffset val="100"/>
        <c:noMultiLvlLbl val="0"/>
      </c:catAx>
      <c:valAx>
        <c:axId val="363384192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63382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6369594862094752E-2"/>
          <c:y val="0.89368293652597131"/>
          <c:w val="0.93057053622487151"/>
          <c:h val="0.103298477830336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0.00996</cdr:x>
      <cdr:y>0.19124</cdr:y>
    </cdr:from>
    <cdr:to>
      <cdr:x>0.20556</cdr:x>
      <cdr:y>0.25355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7DDD0B2B-4C84-CF2B-6813-D528F0154B18}"/>
            </a:ext>
          </a:extLst>
        </cdr:cNvPr>
        <cdr:cNvSpPr txBox="1"/>
      </cdr:nvSpPr>
      <cdr:spPr>
        <a:xfrm xmlns:a="http://schemas.openxmlformats.org/drawingml/2006/main">
          <a:off x="67829" y="1007944"/>
          <a:ext cx="1331488" cy="3284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0.00997</cdr:x>
      <cdr:y>0.38556</cdr:y>
    </cdr:from>
    <cdr:to>
      <cdr:x>0.20557</cdr:x>
      <cdr:y>0.44787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A6E442B9-8B09-EC93-4FAC-FD7BA24D5717}"/>
            </a:ext>
          </a:extLst>
        </cdr:cNvPr>
        <cdr:cNvSpPr txBox="1"/>
      </cdr:nvSpPr>
      <cdr:spPr>
        <a:xfrm xmlns:a="http://schemas.openxmlformats.org/drawingml/2006/main">
          <a:off x="67447" y="1875168"/>
          <a:ext cx="1323233" cy="303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  <cdr:relSizeAnchor xmlns:cdr="http://schemas.openxmlformats.org/drawingml/2006/chartDrawing">
    <cdr:from>
      <cdr:x>0.03371</cdr:x>
      <cdr:y>0.07674</cdr:y>
    </cdr:from>
    <cdr:to>
      <cdr:x>0.2293</cdr:x>
      <cdr:y>0.13906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5CF4E8FE-2FAB-E248-5861-0A60B85A3B0D}"/>
            </a:ext>
          </a:extLst>
        </cdr:cNvPr>
        <cdr:cNvSpPr txBox="1"/>
      </cdr:nvSpPr>
      <cdr:spPr>
        <a:xfrm xmlns:a="http://schemas.openxmlformats.org/drawingml/2006/main">
          <a:off x="230327" y="377533"/>
          <a:ext cx="1336388" cy="3065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  <cdr:relSizeAnchor xmlns:cdr="http://schemas.openxmlformats.org/drawingml/2006/chartDrawing">
    <cdr:from>
      <cdr:x>0.05356</cdr:x>
      <cdr:y>0.91199</cdr:y>
    </cdr:from>
    <cdr:to>
      <cdr:x>0.06298</cdr:x>
      <cdr:y>0.92507</cdr:y>
    </cdr:to>
    <cdr:sp macro="" textlink="">
      <cdr:nvSpPr>
        <cdr:cNvPr id="13" name="正方形/長方形 12">
          <a:extLst xmlns:a="http://schemas.openxmlformats.org/drawingml/2006/main">
            <a:ext uri="{FF2B5EF4-FFF2-40B4-BE49-F238E27FC236}">
              <a16:creationId xmlns:a16="http://schemas.microsoft.com/office/drawing/2014/main" id="{041892FB-E5F1-AE58-4DE1-622576FC277F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364188" y="4460095"/>
          <a:ext cx="64008" cy="64008"/>
        </a:xfrm>
        <a:prstGeom xmlns:a="http://schemas.openxmlformats.org/drawingml/2006/main" prst="rect">
          <a:avLst/>
        </a:prstGeom>
        <a:solidFill xmlns:a="http://schemas.openxmlformats.org/drawingml/2006/main">
          <a:srgbClr val="79001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0.51721</cdr:x>
      <cdr:y>0.9142</cdr:y>
    </cdr:from>
    <cdr:to>
      <cdr:x>0.52663</cdr:x>
      <cdr:y>0.92728</cdr:y>
    </cdr:to>
    <cdr:sp macro="" textlink="">
      <cdr:nvSpPr>
        <cdr:cNvPr id="15" name="正方形/長方形 14">
          <a:extLst xmlns:a="http://schemas.openxmlformats.org/drawingml/2006/main">
            <a:ext uri="{FF2B5EF4-FFF2-40B4-BE49-F238E27FC236}">
              <a16:creationId xmlns:a16="http://schemas.microsoft.com/office/drawing/2014/main" id="{55FBABDF-9FBD-17B0-5093-EAB630951048}"/>
            </a:ext>
          </a:extLst>
        </cdr:cNvPr>
        <cdr:cNvSpPr>
          <a:spLocks xmlns:a="http://schemas.openxmlformats.org/drawingml/2006/main"/>
        </cdr:cNvSpPr>
      </cdr:nvSpPr>
      <cdr:spPr>
        <a:xfrm xmlns:a="http://schemas.openxmlformats.org/drawingml/2006/main">
          <a:off x="3516568" y="4470906"/>
          <a:ext cx="64008" cy="64008"/>
        </a:xfrm>
        <a:prstGeom xmlns:a="http://schemas.openxmlformats.org/drawingml/2006/main" prst="rect">
          <a:avLst/>
        </a:prstGeom>
        <a:solidFill xmlns:a="http://schemas.openxmlformats.org/drawingml/2006/main">
          <a:srgbClr val="AF1D3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0.05402</cdr:x>
      <cdr:y>0.96553</cdr:y>
    </cdr:from>
    <cdr:to>
      <cdr:x>0.06343</cdr:x>
      <cdr:y>0.97862</cdr:y>
    </cdr:to>
    <cdr:sp macro="" textlink="">
      <cdr:nvSpPr>
        <cdr:cNvPr id="16" name="正方形/長方形 15">
          <a:extLst xmlns:a="http://schemas.openxmlformats.org/drawingml/2006/main">
            <a:ext uri="{FF2B5EF4-FFF2-40B4-BE49-F238E27FC236}">
              <a16:creationId xmlns:a16="http://schemas.microsoft.com/office/drawing/2014/main" id="{E69921A6-679A-A6AD-9273-C10B0FAA9FE2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367255" y="4721939"/>
          <a:ext cx="64008" cy="64008"/>
        </a:xfrm>
        <a:prstGeom xmlns:a="http://schemas.openxmlformats.org/drawingml/2006/main" prst="rect">
          <a:avLst/>
        </a:prstGeom>
        <a:solidFill xmlns:a="http://schemas.openxmlformats.org/drawingml/2006/main">
          <a:srgbClr val="E7556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0.51766</cdr:x>
      <cdr:y>0.96556</cdr:y>
    </cdr:from>
    <cdr:to>
      <cdr:x>0.52707</cdr:x>
      <cdr:y>0.97767</cdr:y>
    </cdr:to>
    <cdr:sp macro="" textlink="">
      <cdr:nvSpPr>
        <cdr:cNvPr id="17" name="正方形/長方形 16">
          <a:extLst xmlns:a="http://schemas.openxmlformats.org/drawingml/2006/main">
            <a:ext uri="{FF2B5EF4-FFF2-40B4-BE49-F238E27FC236}">
              <a16:creationId xmlns:a16="http://schemas.microsoft.com/office/drawing/2014/main" id="{E7A1A11A-9B91-10D6-C647-DC3FD4244488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3519577" y="4722112"/>
          <a:ext cx="64008" cy="59230"/>
        </a:xfrm>
        <a:prstGeom xmlns:a="http://schemas.openxmlformats.org/drawingml/2006/main" prst="rect">
          <a:avLst/>
        </a:prstGeom>
        <a:solidFill xmlns:a="http://schemas.openxmlformats.org/drawingml/2006/main">
          <a:srgbClr val="DB381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1EAD-C81B-477E-9E9E-9430F65DB97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6941-0531-41E3-A2E5-00EAFA1321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995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1EAD-C81B-477E-9E9E-9430F65DB97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6941-0531-41E3-A2E5-00EAFA1321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036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1EAD-C81B-477E-9E9E-9430F65DB97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6941-0531-41E3-A2E5-00EAFA1321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948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374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071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051930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8270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805022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48171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4185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1EAD-C81B-477E-9E9E-9430F65DB97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6941-0531-41E3-A2E5-00EAFA1321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11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1EAD-C81B-477E-9E9E-9430F65DB97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6941-0531-41E3-A2E5-00EAFA1321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768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1EAD-C81B-477E-9E9E-9430F65DB97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6941-0531-41E3-A2E5-00EAFA1321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981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1EAD-C81B-477E-9E9E-9430F65DB97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6941-0531-41E3-A2E5-00EAFA1321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0110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1EAD-C81B-477E-9E9E-9430F65DB97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6941-0531-41E3-A2E5-00EAFA1321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574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1EAD-C81B-477E-9E9E-9430F65DB97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6941-0531-41E3-A2E5-00EAFA1321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948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1EAD-C81B-477E-9E9E-9430F65DB97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6941-0531-41E3-A2E5-00EAFA1321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1152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1EAD-C81B-477E-9E9E-9430F65DB97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6941-0531-41E3-A2E5-00EAFA1321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0446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71EAD-C81B-477E-9E9E-9430F65DB97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06941-0531-41E3-A2E5-00EAFA1321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467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40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2B910866-BC1D-0645-B398-520E5ED3314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130300" y="1136650"/>
          <a:ext cx="6807200" cy="5118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884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2022-09-14T08:49:02Z</dcterms:created>
  <dcterms:modified xsi:type="dcterms:W3CDTF">2022-09-14T08:49:02Z</dcterms:modified>
</cp:coreProperties>
</file>